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5" r:id="rId1"/>
  </p:sldMasterIdLst>
  <p:notesMasterIdLst>
    <p:notesMasterId r:id="rId51"/>
  </p:notesMasterIdLst>
  <p:sldIdLst>
    <p:sldId id="256" r:id="rId2"/>
    <p:sldId id="281" r:id="rId3"/>
    <p:sldId id="261" r:id="rId4"/>
    <p:sldId id="278" r:id="rId5"/>
    <p:sldId id="288" r:id="rId6"/>
    <p:sldId id="264" r:id="rId7"/>
    <p:sldId id="287" r:id="rId8"/>
    <p:sldId id="403" r:id="rId9"/>
    <p:sldId id="423" r:id="rId10"/>
    <p:sldId id="283" r:id="rId11"/>
    <p:sldId id="285" r:id="rId12"/>
    <p:sldId id="280" r:id="rId13"/>
    <p:sldId id="346" r:id="rId14"/>
    <p:sldId id="351" r:id="rId15"/>
    <p:sldId id="352" r:id="rId16"/>
    <p:sldId id="368" r:id="rId17"/>
    <p:sldId id="372" r:id="rId18"/>
    <p:sldId id="373" r:id="rId19"/>
    <p:sldId id="384" r:id="rId20"/>
    <p:sldId id="385" r:id="rId21"/>
    <p:sldId id="265" r:id="rId22"/>
    <p:sldId id="417" r:id="rId23"/>
    <p:sldId id="418" r:id="rId24"/>
    <p:sldId id="419" r:id="rId25"/>
    <p:sldId id="392" r:id="rId26"/>
    <p:sldId id="393" r:id="rId27"/>
    <p:sldId id="412" r:id="rId28"/>
    <p:sldId id="413" r:id="rId29"/>
    <p:sldId id="414" r:id="rId30"/>
    <p:sldId id="374" r:id="rId31"/>
    <p:sldId id="380" r:id="rId32"/>
    <p:sldId id="398" r:id="rId33"/>
    <p:sldId id="407" r:id="rId34"/>
    <p:sldId id="389" r:id="rId35"/>
    <p:sldId id="331" r:id="rId36"/>
    <p:sldId id="332" r:id="rId37"/>
    <p:sldId id="408" r:id="rId38"/>
    <p:sldId id="337" r:id="rId39"/>
    <p:sldId id="339" r:id="rId40"/>
    <p:sldId id="420" r:id="rId41"/>
    <p:sldId id="406" r:id="rId42"/>
    <p:sldId id="334" r:id="rId43"/>
    <p:sldId id="424" r:id="rId44"/>
    <p:sldId id="340" r:id="rId45"/>
    <p:sldId id="335" r:id="rId46"/>
    <p:sldId id="342" r:id="rId47"/>
    <p:sldId id="341" r:id="rId48"/>
    <p:sldId id="425" r:id="rId49"/>
    <p:sldId id="409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B5E0AB-67DD-4A66-A550-62C4A8F86BC8}" v="11" dt="2023-09-20T19:27:34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84" autoAdjust="0"/>
    <p:restoredTop sz="94660"/>
  </p:normalViewPr>
  <p:slideViewPr>
    <p:cSldViewPr>
      <p:cViewPr varScale="1">
        <p:scale>
          <a:sx n="64" d="100"/>
          <a:sy n="64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30463FC-5D02-FD01-BA84-5D3EFB4B56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55E19A-F76E-C029-CEEB-59F56CEE40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85FD04D-4D54-4AE7-9E6A-7E6991DFBBBA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4A41079D-2468-0AD5-34B4-3D2C0E0387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1918280E-7DD4-C8B7-AD5D-57D72517B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FA9B8E-7C1A-3D40-A09B-ED23E99CA9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3AAE40-1D15-2D93-5C0C-D624B6F924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EB0812A-DA0D-40D7-B04D-E6AA228B57E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>
            <a:extLst>
              <a:ext uri="{FF2B5EF4-FFF2-40B4-BE49-F238E27FC236}">
                <a16:creationId xmlns:a16="http://schemas.microsoft.com/office/drawing/2014/main" id="{AEB090F6-0DFA-61D1-4A1D-651CB84177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>
            <a:extLst>
              <a:ext uri="{FF2B5EF4-FFF2-40B4-BE49-F238E27FC236}">
                <a16:creationId xmlns:a16="http://schemas.microsoft.com/office/drawing/2014/main" id="{1862E392-4043-A3D1-3638-E6065151D9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7892" name="Espaço Reservado para Número de Slide 3">
            <a:extLst>
              <a:ext uri="{FF2B5EF4-FFF2-40B4-BE49-F238E27FC236}">
                <a16:creationId xmlns:a16="http://schemas.microsoft.com/office/drawing/2014/main" id="{1AD45C1F-0F43-2203-6E1F-39A03D602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F2D420-C717-49D3-8B03-52867055B96E}" type="slidenum">
              <a:rPr lang="pt-BR" altLang="pt-BR" sz="1200"/>
              <a:pPr/>
              <a:t>34</a:t>
            </a:fld>
            <a:endParaRPr lang="pt-BR" alt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2" name="Espaço Reservado para Data 13">
            <a:extLst>
              <a:ext uri="{FF2B5EF4-FFF2-40B4-BE49-F238E27FC236}">
                <a16:creationId xmlns:a16="http://schemas.microsoft.com/office/drawing/2014/main" id="{E3249A30-BEAC-D10E-50E8-94B1B2B5A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96A5614-B336-4510-A7E8-3DAFFF54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22">
            <a:extLst>
              <a:ext uri="{FF2B5EF4-FFF2-40B4-BE49-F238E27FC236}">
                <a16:creationId xmlns:a16="http://schemas.microsoft.com/office/drawing/2014/main" id="{1F509660-6A4B-7C06-5663-1D25281E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1C621-14CF-45D6-8501-E910603282D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5011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EF80820D-72FA-672D-D7E3-4168D026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3E279E4F-146D-45AC-DC14-BC07C4D0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8B452E5D-7877-303F-E11A-BBFAF2DE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B88CE-4043-410B-8FA2-43B5130F6B7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6890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B7500B4A-4155-4E24-9F89-C2358B70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380D29B7-652D-60A6-3344-E2CE34DF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B266B452-2660-5F00-B326-B40BEE22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378F1-902D-4DB5-916D-2361A9580D0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6767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BA814CD9-1BA4-895D-A98B-ECE7B4B5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A1A7BF48-32A4-338C-E279-2DE3150E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BF9C2BEA-E098-546F-12B0-AF416B63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8563E-AD0A-4C73-97A3-86CFF209C56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7018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FDB483-BC21-5F8F-958F-57A29E8EA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22A8A8-F016-07DC-9D15-E405BE54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8216D-76A8-D70F-DB68-FAF6E87F6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105EE7-4C60-4BF0-885B-A154C3775D7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95436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3">
            <a:extLst>
              <a:ext uri="{FF2B5EF4-FFF2-40B4-BE49-F238E27FC236}">
                <a16:creationId xmlns:a16="http://schemas.microsoft.com/office/drawing/2014/main" id="{AEEB19AF-FCA9-85EB-1F42-D0734210E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70DB4833-15AB-EC54-619E-D8503A0E1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22">
            <a:extLst>
              <a:ext uri="{FF2B5EF4-FFF2-40B4-BE49-F238E27FC236}">
                <a16:creationId xmlns:a16="http://schemas.microsoft.com/office/drawing/2014/main" id="{06A85F3A-D9B7-380E-BD93-42CD4E23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8464-A9F4-4242-8EDB-AAAC4597688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3924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13">
            <a:extLst>
              <a:ext uri="{FF2B5EF4-FFF2-40B4-BE49-F238E27FC236}">
                <a16:creationId xmlns:a16="http://schemas.microsoft.com/office/drawing/2014/main" id="{09EC4C2D-3A7D-54AB-B5C4-3436C804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C07517CE-ACBA-AF47-137D-8B77882AE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22">
            <a:extLst>
              <a:ext uri="{FF2B5EF4-FFF2-40B4-BE49-F238E27FC236}">
                <a16:creationId xmlns:a16="http://schemas.microsoft.com/office/drawing/2014/main" id="{EF3B22CC-FA99-9A25-9575-8BD35C43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2E9E8-F6AD-4F58-B89A-35C51EB05BE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7912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>
            <a:extLst>
              <a:ext uri="{FF2B5EF4-FFF2-40B4-BE49-F238E27FC236}">
                <a16:creationId xmlns:a16="http://schemas.microsoft.com/office/drawing/2014/main" id="{F3BC2AC3-4A49-4359-3CC4-103B11A7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Rodapé 2">
            <a:extLst>
              <a:ext uri="{FF2B5EF4-FFF2-40B4-BE49-F238E27FC236}">
                <a16:creationId xmlns:a16="http://schemas.microsoft.com/office/drawing/2014/main" id="{0073FB0B-074C-88CD-0E04-D06E2B9A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22">
            <a:extLst>
              <a:ext uri="{FF2B5EF4-FFF2-40B4-BE49-F238E27FC236}">
                <a16:creationId xmlns:a16="http://schemas.microsoft.com/office/drawing/2014/main" id="{A6305A8C-16C8-F9F0-37F3-0CFB0962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0656E-E536-4159-9838-1CDA27AFBBC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9309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>
            <a:extLst>
              <a:ext uri="{FF2B5EF4-FFF2-40B4-BE49-F238E27FC236}">
                <a16:creationId xmlns:a16="http://schemas.microsoft.com/office/drawing/2014/main" id="{1C154A26-3FDC-8A30-8747-6382A5A3B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08EB61E-14EE-449D-5FDF-696A0F24F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22">
            <a:extLst>
              <a:ext uri="{FF2B5EF4-FFF2-40B4-BE49-F238E27FC236}">
                <a16:creationId xmlns:a16="http://schemas.microsoft.com/office/drawing/2014/main" id="{FF22BB42-4F6C-5E99-E921-D8372695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2BC77-954C-48E1-998F-2459D5E86A0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9705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3">
            <a:extLst>
              <a:ext uri="{FF2B5EF4-FFF2-40B4-BE49-F238E27FC236}">
                <a16:creationId xmlns:a16="http://schemas.microsoft.com/office/drawing/2014/main" id="{86FE4CAF-8C06-E897-8B50-0C5087ED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32E6D1D5-0D0A-B149-7EF7-567B49890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22">
            <a:extLst>
              <a:ext uri="{FF2B5EF4-FFF2-40B4-BE49-F238E27FC236}">
                <a16:creationId xmlns:a16="http://schemas.microsoft.com/office/drawing/2014/main" id="{8670DB6D-B662-235C-6CD7-D7418953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47D6-D4A5-42E6-868F-9C991546114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7249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13">
            <a:extLst>
              <a:ext uri="{FF2B5EF4-FFF2-40B4-BE49-F238E27FC236}">
                <a16:creationId xmlns:a16="http://schemas.microsoft.com/office/drawing/2014/main" id="{186F226D-0BBF-E6B8-2762-F4E39A562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77C8345A-B096-D18A-9869-835CC2BFC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22">
            <a:extLst>
              <a:ext uri="{FF2B5EF4-FFF2-40B4-BE49-F238E27FC236}">
                <a16:creationId xmlns:a16="http://schemas.microsoft.com/office/drawing/2014/main" id="{66CF9208-06C3-D5F4-3713-57CEB6F7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40E9D-180F-4286-9992-090B8F048E2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114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>
            <a:extLst>
              <a:ext uri="{FF2B5EF4-FFF2-40B4-BE49-F238E27FC236}">
                <a16:creationId xmlns:a16="http://schemas.microsoft.com/office/drawing/2014/main" id="{0BA781A9-EEA3-7550-F77A-ED7A2607D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27" name="Espaço Reservado para Texto 12">
            <a:extLst>
              <a:ext uri="{FF2B5EF4-FFF2-40B4-BE49-F238E27FC236}">
                <a16:creationId xmlns:a16="http://schemas.microsoft.com/office/drawing/2014/main" id="{66137170-A455-185F-8080-0524A94C2A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4" name="Espaço Reservado para Data 13">
            <a:extLst>
              <a:ext uri="{FF2B5EF4-FFF2-40B4-BE49-F238E27FC236}">
                <a16:creationId xmlns:a16="http://schemas.microsoft.com/office/drawing/2014/main" id="{B533484A-A045-769A-780F-3DA6C0E35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2A70B0-AB7D-D074-767D-C599AA9C8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Espaço Reservado para Número de Slide 22">
            <a:extLst>
              <a:ext uri="{FF2B5EF4-FFF2-40B4-BE49-F238E27FC236}">
                <a16:creationId xmlns:a16="http://schemas.microsoft.com/office/drawing/2014/main" id="{1AC2B279-5858-AD6C-2136-899E409AF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7144D4F0-14C8-4EFE-90AF-526C2FC19A3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24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unNPU51G2Nbb27M9wD2qPCihu0N1WxSP/view?usp=sharin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8019E4B-C218-D775-5E1A-25268EC1BB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	RESINA COMPOSTA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8C557C2-ED72-4996-ECB0-A5EDB9C31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7800" y="5715000"/>
            <a:ext cx="3048000" cy="533400"/>
          </a:xfrm>
        </p:spPr>
        <p:txBody>
          <a:bodyPr/>
          <a:lstStyle/>
          <a:p>
            <a:pPr eaLnBrk="1" hangingPunct="1"/>
            <a:r>
              <a:rPr lang="pt-BR" altLang="pt-BR" i="1"/>
              <a:t>TRMF-KMW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id="{8B077D0C-68D9-3BA2-FB4D-A617F2CDE5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2"/>
                </a:solidFill>
                <a:latin typeface="Arial Black" pitchFamily="34" charset="0"/>
              </a:rPr>
              <a:t>AUTOPOLIMERIZÁVEL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EFB820F-F5D2-0E48-484A-E444925C8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85875"/>
            <a:ext cx="9144000" cy="53832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pt-BR" sz="3200">
                <a:solidFill>
                  <a:schemeClr val="tx2"/>
                </a:solidFill>
                <a:latin typeface="Arial Black" panose="020B0A04020102020204" pitchFamily="34" charset="0"/>
              </a:rPr>
              <a:t>Mistura-se duas pastas</a:t>
            </a:r>
          </a:p>
          <a:p>
            <a:pPr eaLnBrk="1" hangingPunct="1"/>
            <a:r>
              <a:rPr lang="en-US" altLang="pt-BR" sz="3200">
                <a:solidFill>
                  <a:schemeClr val="tx2"/>
                </a:solidFill>
                <a:latin typeface="Arial Black" panose="020B0A04020102020204" pitchFamily="34" charset="0"/>
              </a:rPr>
              <a:t>Incorporação de bolhas de ar</a:t>
            </a:r>
          </a:p>
          <a:p>
            <a:pPr eaLnBrk="1" hangingPunct="1"/>
            <a:r>
              <a:rPr lang="en-US" altLang="pt-BR" sz="3200">
                <a:solidFill>
                  <a:schemeClr val="tx2"/>
                </a:solidFill>
                <a:latin typeface="Arial Black" panose="020B0A04020102020204" pitchFamily="34" charset="0"/>
              </a:rPr>
              <a:t>Oxigênio inibe a polimerização</a:t>
            </a:r>
          </a:p>
          <a:p>
            <a:pPr eaLnBrk="1" hangingPunct="1"/>
            <a:r>
              <a:rPr lang="en-US" altLang="pt-BR" sz="3200">
                <a:solidFill>
                  <a:schemeClr val="tx2"/>
                </a:solidFill>
                <a:latin typeface="Arial Black" panose="020B0A04020102020204" pitchFamily="34" charset="0"/>
              </a:rPr>
              <a:t>Operador não tem controle no tempo de trabalho</a:t>
            </a:r>
          </a:p>
          <a:p>
            <a:pPr eaLnBrk="1" hangingPunct="1"/>
            <a:r>
              <a:rPr lang="en-US" altLang="pt-BR" sz="3200">
                <a:solidFill>
                  <a:srgbClr val="FF0000"/>
                </a:solidFill>
                <a:latin typeface="Arial Black" panose="020B0A04020102020204" pitchFamily="34" charset="0"/>
              </a:rPr>
              <a:t>NÃO FABRICA +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pt-BR" sz="400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pt-BR" sz="40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4F7A3B41-D16C-856A-BCD1-EAB1CFE92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857625"/>
            <a:ext cx="367188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B2949F1D-2653-D668-04C6-E84C310DDD0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2"/>
                </a:solidFill>
                <a:latin typeface="Arial Black" pitchFamily="34" charset="0"/>
              </a:rPr>
              <a:t>FOTOPOLIMERIZAVEL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C4B21BE-F11B-80E3-5E21-04F83EA0E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96975"/>
            <a:ext cx="9144000" cy="4895850"/>
          </a:xfrm>
        </p:spPr>
        <p:txBody>
          <a:bodyPr/>
          <a:lstStyle/>
          <a:p>
            <a:pPr eaLnBrk="1" hangingPunct="1"/>
            <a:r>
              <a:rPr lang="en-US" altLang="pt-BR" dirty="0" err="1">
                <a:solidFill>
                  <a:schemeClr val="tx2"/>
                </a:solidFill>
                <a:latin typeface="Arial Black" panose="020B0A04020102020204" pitchFamily="34" charset="0"/>
              </a:rPr>
              <a:t>Polimerização</a:t>
            </a:r>
            <a:r>
              <a:rPr lang="en-US" altLang="pt-BR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Arial Black" panose="020B0A04020102020204" pitchFamily="34" charset="0"/>
              </a:rPr>
              <a:t>através</a:t>
            </a:r>
            <a:r>
              <a:rPr lang="en-US" altLang="pt-BR" dirty="0">
                <a:solidFill>
                  <a:schemeClr val="tx2"/>
                </a:solidFill>
                <a:latin typeface="Arial Black" panose="020B0A04020102020204" pitchFamily="34" charset="0"/>
              </a:rPr>
              <a:t> da luz</a:t>
            </a:r>
          </a:p>
          <a:p>
            <a:pPr eaLnBrk="1" hangingPunct="1"/>
            <a:r>
              <a:rPr lang="en-US" altLang="pt-BR" dirty="0">
                <a:solidFill>
                  <a:schemeClr val="tx2"/>
                </a:solidFill>
                <a:latin typeface="Arial Black" panose="020B0A04020102020204" pitchFamily="34" charset="0"/>
              </a:rPr>
              <a:t>Pasta </a:t>
            </a:r>
            <a:r>
              <a:rPr lang="en-US" altLang="pt-BR" dirty="0" err="1">
                <a:solidFill>
                  <a:schemeClr val="tx2"/>
                </a:solidFill>
                <a:latin typeface="Arial Black" panose="020B0A04020102020204" pitchFamily="34" charset="0"/>
              </a:rPr>
              <a:t>Única</a:t>
            </a:r>
            <a:endParaRPr lang="en-US" altLang="pt-BR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pt-BR" dirty="0" err="1">
                <a:solidFill>
                  <a:schemeClr val="tx2"/>
                </a:solidFill>
                <a:latin typeface="Arial Black" panose="020B0A04020102020204" pitchFamily="34" charset="0"/>
              </a:rPr>
              <a:t>Não</a:t>
            </a:r>
            <a:r>
              <a:rPr lang="en-US" altLang="pt-BR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Arial Black" panose="020B0A04020102020204" pitchFamily="34" charset="0"/>
              </a:rPr>
              <a:t>expor</a:t>
            </a:r>
            <a:r>
              <a:rPr lang="en-US" altLang="pt-BR" dirty="0">
                <a:solidFill>
                  <a:schemeClr val="tx2"/>
                </a:solidFill>
                <a:latin typeface="Arial Black" panose="020B0A04020102020204" pitchFamily="34" charset="0"/>
              </a:rPr>
              <a:t> à luz </a:t>
            </a:r>
            <a:r>
              <a:rPr lang="en-US" altLang="pt-BR" dirty="0" err="1">
                <a:solidFill>
                  <a:schemeClr val="tx2"/>
                </a:solidFill>
                <a:latin typeface="Arial Black" panose="020B0A04020102020204" pitchFamily="34" charset="0"/>
              </a:rPr>
              <a:t>ambiente</a:t>
            </a:r>
            <a:endParaRPr lang="en-US" altLang="pt-BR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pt-BR" dirty="0">
                <a:solidFill>
                  <a:schemeClr val="tx2"/>
                </a:solidFill>
                <a:latin typeface="Arial Black" panose="020B0A04020102020204" pitchFamily="34" charset="0"/>
              </a:rPr>
              <a:t>Tempo de luz – +/- 40 seg </a:t>
            </a:r>
          </a:p>
          <a:p>
            <a:pPr eaLnBrk="1" hangingPunct="1"/>
            <a:r>
              <a:rPr lang="en-US" altLang="pt-BR" dirty="0" err="1">
                <a:solidFill>
                  <a:schemeClr val="tx2"/>
                </a:solidFill>
                <a:latin typeface="Arial Black" panose="020B0A04020102020204" pitchFamily="34" charset="0"/>
              </a:rPr>
              <a:t>Uso</a:t>
            </a:r>
            <a:r>
              <a:rPr lang="en-US" altLang="pt-BR" dirty="0">
                <a:solidFill>
                  <a:schemeClr val="tx2"/>
                </a:solidFill>
                <a:latin typeface="Arial Black" panose="020B0A04020102020204" pitchFamily="34" charset="0"/>
              </a:rPr>
              <a:t> de </a:t>
            </a:r>
            <a:r>
              <a:rPr lang="en-US" altLang="pt-BR" dirty="0" err="1">
                <a:solidFill>
                  <a:schemeClr val="tx2"/>
                </a:solidFill>
                <a:latin typeface="Arial Black" panose="020B0A04020102020204" pitchFamily="34" charset="0"/>
              </a:rPr>
              <a:t>óculos</a:t>
            </a:r>
            <a:r>
              <a:rPr lang="en-US" altLang="pt-BR" dirty="0">
                <a:solidFill>
                  <a:schemeClr val="tx2"/>
                </a:solidFill>
                <a:latin typeface="Arial Black" panose="020B0A04020102020204" pitchFamily="34" charset="0"/>
              </a:rPr>
              <a:t> de </a:t>
            </a:r>
            <a:r>
              <a:rPr lang="en-US" altLang="pt-BR" dirty="0" err="1">
                <a:solidFill>
                  <a:schemeClr val="tx2"/>
                </a:solidFill>
                <a:latin typeface="Arial Black" panose="020B0A04020102020204" pitchFamily="34" charset="0"/>
              </a:rPr>
              <a:t>proteção</a:t>
            </a:r>
            <a:endParaRPr lang="en-US" altLang="pt-BR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en-US" altLang="pt-BR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pt-BR" sz="4000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pt-BR" sz="40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6" name="Picture 6" descr="COMPOSTO CONDENSÁVEL DE ALERTA">
            <a:extLst>
              <a:ext uri="{FF2B5EF4-FFF2-40B4-BE49-F238E27FC236}">
                <a16:creationId xmlns:a16="http://schemas.microsoft.com/office/drawing/2014/main" id="{9DE35049-BDBE-5DA7-5AFD-CF5480E8D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7" y="3810725"/>
            <a:ext cx="2857947" cy="285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056E4E1-B1BC-9D81-FD72-C128AB813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746" y="1229368"/>
            <a:ext cx="2548654" cy="47199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433F5E2-C3DE-C009-ECFB-D9DD45F8D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30" y="857232"/>
            <a:ext cx="8229600" cy="12144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CARGA</a:t>
            </a:r>
          </a:p>
        </p:txBody>
      </p:sp>
      <p:sp>
        <p:nvSpPr>
          <p:cNvPr id="14339" name="Subtítulo 3">
            <a:extLst>
              <a:ext uri="{FF2B5EF4-FFF2-40B4-BE49-F238E27FC236}">
                <a16:creationId xmlns:a16="http://schemas.microsoft.com/office/drawing/2014/main" id="{892135C1-7AB5-3731-4C78-28748E757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786063"/>
            <a:ext cx="6400800" cy="2857500"/>
          </a:xfrm>
        </p:spPr>
        <p:txBody>
          <a:bodyPr/>
          <a:lstStyle/>
          <a:p>
            <a:pPr eaLnBrk="1" hangingPunct="1"/>
            <a:r>
              <a:rPr lang="pt-BR" altLang="pt-BR"/>
              <a:t>TIPO</a:t>
            </a:r>
          </a:p>
          <a:p>
            <a:pPr eaLnBrk="1" hangingPunct="1"/>
            <a:r>
              <a:rPr lang="pt-BR" altLang="pt-BR"/>
              <a:t>TAMANHO </a:t>
            </a:r>
          </a:p>
          <a:p>
            <a:pPr eaLnBrk="1" hangingPunct="1"/>
            <a:r>
              <a:rPr lang="pt-BR" altLang="pt-BR"/>
              <a:t>QUANTIDADE</a:t>
            </a:r>
          </a:p>
        </p:txBody>
      </p:sp>
      <p:pic>
        <p:nvPicPr>
          <p:cNvPr id="14340" name="Picture 2" descr="http://solutions.3m.com.br/3MContentRetrievalAPI/BlobServlet?lmd=1372869245000&amp;locale=pt_BR&amp;assetType=MMM_Image&amp;assetId=1361635690911&amp;blobAttribute=ImageFile">
            <a:extLst>
              <a:ext uri="{FF2B5EF4-FFF2-40B4-BE49-F238E27FC236}">
                <a16:creationId xmlns:a16="http://schemas.microsoft.com/office/drawing/2014/main" id="{835432DE-578B-9CBA-F9AD-D9CBD4E6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8"/>
            <a:ext cx="2500313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solutions.3m.com.br/3MContentRetrievalAPI/BlobServlet?lmd=1372869132000&amp;locale=pt_BR&amp;assetType=MMM_Image&amp;assetId=1361635662103&amp;blobAttribute=ImageFile">
            <a:extLst>
              <a:ext uri="{FF2B5EF4-FFF2-40B4-BE49-F238E27FC236}">
                <a16:creationId xmlns:a16="http://schemas.microsoft.com/office/drawing/2014/main" id="{96E11191-5665-50F2-BB1F-297AE3E17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449638"/>
            <a:ext cx="2500313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http://www.dentsply.es/Noticias/imagen/cli140226.jpg">
            <a:extLst>
              <a:ext uri="{FF2B5EF4-FFF2-40B4-BE49-F238E27FC236}">
                <a16:creationId xmlns:a16="http://schemas.microsoft.com/office/drawing/2014/main" id="{A375AED9-AF44-549C-1EFD-E217F6021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428625"/>
            <a:ext cx="2782887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http://www.scielo.br/img/revistas/ce/v56n337/a16fig02b.gif">
            <a:extLst>
              <a:ext uri="{FF2B5EF4-FFF2-40B4-BE49-F238E27FC236}">
                <a16:creationId xmlns:a16="http://schemas.microsoft.com/office/drawing/2014/main" id="{0191128F-2A66-9D4E-45DA-C56D233E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4" t="8128" r="18799" b="34544"/>
          <a:stretch>
            <a:fillRect/>
          </a:stretch>
        </p:blipFill>
        <p:spPr bwMode="auto">
          <a:xfrm>
            <a:off x="6000750" y="3857625"/>
            <a:ext cx="282733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B3F9B59-35F8-3757-7725-751C0A63811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60350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accent2"/>
                </a:solidFill>
                <a:latin typeface="Arial Black" pitchFamily="34" charset="0"/>
              </a:rPr>
              <a:t>CLASSIFICAÇÃO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8B2784C-24C3-FB24-D7D7-475646E1D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85875"/>
            <a:ext cx="9144000" cy="518477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pt-BR" sz="3600" u="sng">
                <a:solidFill>
                  <a:srgbClr val="92D050"/>
                </a:solidFill>
                <a:latin typeface="Arial Black" panose="020B0A04020102020204" pitchFamily="34" charset="0"/>
              </a:rPr>
              <a:t>Quanto ao tamanho das partículas</a:t>
            </a:r>
          </a:p>
          <a:p>
            <a:pPr eaLnBrk="1" hangingPunct="1"/>
            <a:r>
              <a:rPr lang="en-US" altLang="pt-BR" sz="4000">
                <a:latin typeface="Arial Black" panose="020B0A04020102020204" pitchFamily="34" charset="0"/>
              </a:rPr>
              <a:t>Convencional  ( 15 a 100 um )</a:t>
            </a:r>
          </a:p>
          <a:p>
            <a:pPr eaLnBrk="1" hangingPunct="1"/>
            <a:r>
              <a:rPr lang="en-US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Microfil ( 0,04 – 0,4 um )</a:t>
            </a:r>
          </a:p>
          <a:p>
            <a:pPr eaLnBrk="1" hangingPunct="1"/>
            <a:r>
              <a:rPr lang="en-US" altLang="pt-BR" sz="4000">
                <a:latin typeface="Arial Black" panose="020B0A04020102020204" pitchFamily="34" charset="0"/>
              </a:rPr>
              <a:t>Partículas Peq ( 1 – 5 um )</a:t>
            </a:r>
          </a:p>
          <a:p>
            <a:pPr eaLnBrk="1" hangingPunct="1"/>
            <a:r>
              <a:rPr lang="en-US" altLang="pt-BR" sz="4000">
                <a:latin typeface="Arial Black" panose="020B0A04020102020204" pitchFamily="34" charset="0"/>
              </a:rPr>
              <a:t>Híbrida ( 0,04 - 3 um )</a:t>
            </a:r>
          </a:p>
          <a:p>
            <a:pPr eaLnBrk="1" hangingPunct="1"/>
            <a:r>
              <a:rPr lang="en-US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Micro-híbridas (0,04 - 1,0 um)</a:t>
            </a:r>
          </a:p>
          <a:p>
            <a:pPr eaLnBrk="1" hangingPunct="1"/>
            <a:r>
              <a:rPr lang="en-US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Nanopartículas ( 25 -70 nm 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4CD6A366-FEF8-BA53-1D43-3728E86B4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133600"/>
            <a:ext cx="37846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>
            <a:extLst>
              <a:ext uri="{FF2B5EF4-FFF2-40B4-BE49-F238E27FC236}">
                <a16:creationId xmlns:a16="http://schemas.microsoft.com/office/drawing/2014/main" id="{BA604431-B244-7CD1-49FD-B7D56AD85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42888"/>
            <a:ext cx="88931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>
                <a:solidFill>
                  <a:schemeClr val="hlink"/>
                </a:solidFill>
              </a:rPr>
              <a:t>Maior desgaste da matriz na superfície</a:t>
            </a:r>
          </a:p>
          <a:p>
            <a:pPr algn="ctr"/>
            <a:r>
              <a:rPr lang="pt-BR" altLang="pt-BR" sz="3600">
                <a:solidFill>
                  <a:schemeClr val="hlink"/>
                </a:solidFill>
              </a:rPr>
              <a:t>Exposição das partículas</a:t>
            </a:r>
          </a:p>
          <a:p>
            <a:pPr algn="ctr"/>
            <a:r>
              <a:rPr lang="pt-BR" altLang="pt-BR" sz="3600">
                <a:solidFill>
                  <a:schemeClr val="hlink"/>
                </a:solidFill>
              </a:rPr>
              <a:t>* Perda de partícula </a:t>
            </a:r>
          </a:p>
          <a:p>
            <a:pPr algn="ctr"/>
            <a:endParaRPr lang="pt-BR" altLang="pt-BR" sz="3600">
              <a:solidFill>
                <a:schemeClr val="hlink"/>
              </a:solidFill>
            </a:endParaRPr>
          </a:p>
        </p:txBody>
      </p:sp>
      <p:pic>
        <p:nvPicPr>
          <p:cNvPr id="16388" name="Picture 2" descr="E:\Digitalizar0001.jpg">
            <a:extLst>
              <a:ext uri="{FF2B5EF4-FFF2-40B4-BE49-F238E27FC236}">
                <a16:creationId xmlns:a16="http://schemas.microsoft.com/office/drawing/2014/main" id="{00C09C9B-E0A1-D6D0-95B0-6353F5573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71700"/>
            <a:ext cx="42735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Imagem 5">
            <a:extLst>
              <a:ext uri="{FF2B5EF4-FFF2-40B4-BE49-F238E27FC236}">
                <a16:creationId xmlns:a16="http://schemas.microsoft.com/office/drawing/2014/main" id="{DD9C2031-9968-F25C-6257-4EBBE0076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652963"/>
            <a:ext cx="342265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1BFB1E58-8273-537A-3375-9966EDB3224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accent2"/>
                </a:solidFill>
                <a:latin typeface="Arial Black" pitchFamily="34" charset="0"/>
              </a:rPr>
              <a:t>MICROPARTÍCULAS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B844C31-4785-4D0C-3252-92053C029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17575"/>
            <a:ext cx="9144000" cy="11255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3600">
                <a:latin typeface="Arial Black" panose="020B0A04020102020204" pitchFamily="34" charset="0"/>
              </a:rPr>
              <a:t>Tamanho: </a:t>
            </a:r>
            <a:r>
              <a:rPr lang="en-US" altLang="pt-BR" sz="3600" u="sng">
                <a:latin typeface="Arial Black" panose="020B0A04020102020204" pitchFamily="34" charset="0"/>
              </a:rPr>
              <a:t>0,04</a:t>
            </a:r>
            <a:r>
              <a:rPr lang="en-US" altLang="pt-BR" sz="3600">
                <a:latin typeface="Arial Black" panose="020B0A04020102020204" pitchFamily="34" charset="0"/>
              </a:rPr>
              <a:t> um a 0,4 um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3600">
                <a:latin typeface="Arial Black" panose="020B0A04020102020204" pitchFamily="34" charset="0"/>
              </a:rPr>
              <a:t>40 a 60 % em peso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pt-BR" sz="3600">
              <a:latin typeface="Arial Black" panose="020B0A04020102020204" pitchFamily="34" charset="0"/>
            </a:endParaRPr>
          </a:p>
        </p:txBody>
      </p:sp>
      <p:pic>
        <p:nvPicPr>
          <p:cNvPr id="17412" name="Imagem 6">
            <a:extLst>
              <a:ext uri="{FF2B5EF4-FFF2-40B4-BE49-F238E27FC236}">
                <a16:creationId xmlns:a16="http://schemas.microsoft.com/office/drawing/2014/main" id="{BA38807C-A8AA-B97D-F443-A58B9A3B1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43113"/>
            <a:ext cx="57118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CaixaDeTexto 12">
            <a:extLst>
              <a:ext uri="{FF2B5EF4-FFF2-40B4-BE49-F238E27FC236}">
                <a16:creationId xmlns:a16="http://schemas.microsoft.com/office/drawing/2014/main" id="{EDBAB5AC-974B-1BEB-9877-4539E0B1F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2743200"/>
            <a:ext cx="8362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7688" indent="-411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en-US" altLang="pt-BR" sz="4000">
                <a:solidFill>
                  <a:srgbClr val="FFFFFF"/>
                </a:solidFill>
                <a:latin typeface="Arial Black" panose="020B0A04020102020204" pitchFamily="34" charset="0"/>
              </a:rPr>
              <a:t>Tamanho : 0,04 - 1,0 um</a:t>
            </a:r>
          </a:p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en-US" altLang="pt-BR" sz="3600">
                <a:solidFill>
                  <a:srgbClr val="FFFFFF"/>
                </a:solidFill>
                <a:latin typeface="Arial Black" panose="020B0A04020102020204" pitchFamily="34" charset="0"/>
              </a:rPr>
              <a:t>75 a 80% em peso de carga</a:t>
            </a:r>
          </a:p>
        </p:txBody>
      </p:sp>
      <p:pic>
        <p:nvPicPr>
          <p:cNvPr id="17414" name="Imagem 11">
            <a:extLst>
              <a:ext uri="{FF2B5EF4-FFF2-40B4-BE49-F238E27FC236}">
                <a16:creationId xmlns:a16="http://schemas.microsoft.com/office/drawing/2014/main" id="{86A39B82-0B0A-4BCD-B0A9-AED86B144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86213"/>
            <a:ext cx="61277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CaixaDeTexto 20">
            <a:extLst>
              <a:ext uri="{FF2B5EF4-FFF2-40B4-BE49-F238E27FC236}">
                <a16:creationId xmlns:a16="http://schemas.microsoft.com/office/drawing/2014/main" id="{84691109-8628-785C-0204-4F1B26728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4899025"/>
            <a:ext cx="86518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7688" indent="-411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8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en-US" altLang="pt-BR" sz="4000">
                <a:solidFill>
                  <a:srgbClr val="FFFFFF"/>
                </a:solidFill>
                <a:latin typeface="Arial Black" panose="020B0A04020102020204" pitchFamily="34" charset="0"/>
              </a:rPr>
              <a:t>Tamanho : 25 -70 nm</a:t>
            </a:r>
          </a:p>
          <a:p>
            <a:pPr eaLnBrk="1" hangingPunct="1">
              <a:spcBef>
                <a:spcPts val="18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en-US" altLang="pt-BR" sz="4000">
                <a:solidFill>
                  <a:srgbClr val="FFFFFF"/>
                </a:solidFill>
                <a:latin typeface="Arial Black" panose="020B0A04020102020204" pitchFamily="34" charset="0"/>
              </a:rPr>
              <a:t>75 a 80% em peso de carga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5071E455-300B-F7AA-39F5-26C0F23F5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476250"/>
            <a:ext cx="8374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4000">
                <a:solidFill>
                  <a:schemeClr val="accent2"/>
                </a:solidFill>
              </a:rPr>
              <a:t>FOTOMICROGRAFIA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7AEFBD1C-4485-2C11-35E6-A8990CE0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681163"/>
            <a:ext cx="554355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aixaDeTexto 1">
            <a:extLst>
              <a:ext uri="{FF2B5EF4-FFF2-40B4-BE49-F238E27FC236}">
                <a16:creationId xmlns:a16="http://schemas.microsoft.com/office/drawing/2014/main" id="{9E131063-1EDA-D021-5944-F4F6BAAF2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2192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es-ES"/>
              <a:t>MICROHÍBRIDA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2A5A3E00-94C2-A0D2-0F85-09FC3F270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476250"/>
            <a:ext cx="8374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4000">
                <a:solidFill>
                  <a:schemeClr val="accent2"/>
                </a:solidFill>
              </a:rPr>
              <a:t>FOTOMICROGRAFIA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680B80B7-BF72-1F1F-33FA-F2C65DF3D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514475"/>
            <a:ext cx="5305425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CaixaDeTexto 1">
            <a:extLst>
              <a:ext uri="{FF2B5EF4-FFF2-40B4-BE49-F238E27FC236}">
                <a16:creationId xmlns:a16="http://schemas.microsoft.com/office/drawing/2014/main" id="{F5D5D458-3646-0676-3F2E-5BC50F68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1116013"/>
            <a:ext cx="3382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es-ES"/>
              <a:t>NANOPARTICULADA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65273A14-C6B1-1693-7C42-B002A7A5906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2"/>
                </a:solidFill>
                <a:latin typeface="Arial Black" pitchFamily="34" charset="0"/>
              </a:rPr>
              <a:t>CONTEÚDO DE CARGA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EA5DD62-8928-806B-0FB9-E5501C67F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746250"/>
            <a:ext cx="8893175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pt-BR" sz="3600" u="sng" dirty="0">
                <a:latin typeface="Arial Black" panose="020B0A04020102020204" pitchFamily="34" charset="0"/>
              </a:rPr>
              <a:t> </a:t>
            </a:r>
            <a:r>
              <a:rPr lang="en-US" altLang="pt-BR" sz="3600" u="sng" dirty="0" err="1">
                <a:latin typeface="Arial Black" panose="020B0A04020102020204" pitchFamily="34" charset="0"/>
              </a:rPr>
              <a:t>Quanto</a:t>
            </a:r>
            <a:r>
              <a:rPr lang="en-US" altLang="pt-BR" sz="3600" u="sng" dirty="0">
                <a:latin typeface="Arial Black" panose="020B0A04020102020204" pitchFamily="34" charset="0"/>
              </a:rPr>
              <a:t> </a:t>
            </a:r>
            <a:r>
              <a:rPr lang="en-US" altLang="pt-BR" sz="3600" u="sng" dirty="0" err="1">
                <a:latin typeface="Arial Black" panose="020B0A04020102020204" pitchFamily="34" charset="0"/>
              </a:rPr>
              <a:t>maior</a:t>
            </a:r>
            <a:r>
              <a:rPr lang="en-US" altLang="pt-BR" sz="3600" u="sng" dirty="0">
                <a:latin typeface="Arial Black" panose="020B0A04020102020204" pitchFamily="34" charset="0"/>
              </a:rPr>
              <a:t> a </a:t>
            </a:r>
            <a:r>
              <a:rPr lang="en-US" altLang="pt-BR" sz="3600" u="sng" dirty="0" err="1">
                <a:latin typeface="Arial Black" panose="020B0A04020102020204" pitchFamily="34" charset="0"/>
              </a:rPr>
              <a:t>quantidade</a:t>
            </a:r>
            <a:r>
              <a:rPr lang="en-US" altLang="pt-BR" sz="3600" u="sng" dirty="0">
                <a:latin typeface="Arial Black" panose="020B0A04020102020204" pitchFamily="34" charset="0"/>
              </a:rPr>
              <a:t> de carga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pt-BR" sz="3600" dirty="0">
                <a:latin typeface="Arial Black" panose="020B0A04020102020204" pitchFamily="34" charset="0"/>
              </a:rPr>
              <a:t>   -Menor </a:t>
            </a:r>
            <a:r>
              <a:rPr lang="en-US" altLang="pt-BR" sz="3600" dirty="0" err="1">
                <a:latin typeface="Arial Black" panose="020B0A04020102020204" pitchFamily="34" charset="0"/>
              </a:rPr>
              <a:t>contração</a:t>
            </a:r>
            <a:endParaRPr lang="en-US" altLang="pt-BR" sz="3600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pt-BR" sz="3600" dirty="0">
                <a:latin typeface="Arial Black" panose="020B0A04020102020204" pitchFamily="34" charset="0"/>
              </a:rPr>
              <a:t>   -Menor </a:t>
            </a:r>
            <a:r>
              <a:rPr lang="en-US" altLang="pt-BR" sz="3600" dirty="0" err="1">
                <a:latin typeface="Arial Black" panose="020B0A04020102020204" pitchFamily="34" charset="0"/>
              </a:rPr>
              <a:t>absorção</a:t>
            </a:r>
            <a:r>
              <a:rPr lang="en-US" altLang="pt-BR" sz="3600" dirty="0">
                <a:latin typeface="Arial Black" panose="020B0A04020102020204" pitchFamily="34" charset="0"/>
              </a:rPr>
              <a:t> de </a:t>
            </a:r>
            <a:r>
              <a:rPr lang="en-US" altLang="pt-BR" sz="3600" dirty="0" err="1">
                <a:latin typeface="Arial Black" panose="020B0A04020102020204" pitchFamily="34" charset="0"/>
              </a:rPr>
              <a:t>água</a:t>
            </a:r>
            <a:endParaRPr lang="en-US" altLang="pt-BR" sz="3600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pt-BR" sz="3600" dirty="0">
                <a:latin typeface="Arial Black" panose="020B0A04020102020204" pitchFamily="34" charset="0"/>
              </a:rPr>
              <a:t>   -Menor </a:t>
            </a:r>
            <a:r>
              <a:rPr lang="en-US" altLang="pt-BR" sz="3600" dirty="0" err="1">
                <a:latin typeface="Arial Black" panose="020B0A04020102020204" pitchFamily="34" charset="0"/>
              </a:rPr>
              <a:t>coef</a:t>
            </a:r>
            <a:r>
              <a:rPr lang="en-US" altLang="pt-BR" sz="3600" dirty="0">
                <a:latin typeface="Arial Black" panose="020B0A04020102020204" pitchFamily="34" charset="0"/>
              </a:rPr>
              <a:t> de exp </a:t>
            </a:r>
            <a:r>
              <a:rPr lang="en-US" altLang="pt-BR" sz="3600" dirty="0" err="1">
                <a:latin typeface="Arial Black" panose="020B0A04020102020204" pitchFamily="34" charset="0"/>
              </a:rPr>
              <a:t>térmica</a:t>
            </a:r>
            <a:endParaRPr lang="en-US" altLang="pt-BR" sz="3600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pt-BR" sz="3600" dirty="0">
                <a:latin typeface="Arial Black" panose="020B0A04020102020204" pitchFamily="34" charset="0"/>
              </a:rPr>
              <a:t>   </a:t>
            </a:r>
            <a:r>
              <a:rPr lang="en-US" alt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-Mais </a:t>
            </a:r>
            <a:r>
              <a:rPr lang="en-US" altLang="pt-BR" sz="3600" dirty="0" err="1">
                <a:solidFill>
                  <a:srgbClr val="FFFF00"/>
                </a:solidFill>
                <a:latin typeface="Arial Black" panose="020B0A04020102020204" pitchFamily="34" charset="0"/>
              </a:rPr>
              <a:t>difícil</a:t>
            </a:r>
            <a:r>
              <a:rPr lang="en-US" alt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altLang="pt-BR" sz="3600" dirty="0" err="1">
                <a:solidFill>
                  <a:srgbClr val="FFFF00"/>
                </a:solidFill>
                <a:latin typeface="Arial Black" panose="020B0A04020102020204" pitchFamily="34" charset="0"/>
              </a:rPr>
              <a:t>polimento</a:t>
            </a:r>
            <a:endParaRPr lang="en-US" altLang="pt-BR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   -</a:t>
            </a:r>
            <a:r>
              <a:rPr lang="en-US" altLang="pt-BR" sz="3600" dirty="0" err="1">
                <a:solidFill>
                  <a:srgbClr val="FFFF00"/>
                </a:solidFill>
                <a:latin typeface="Arial Black" panose="020B0A04020102020204" pitchFamily="34" charset="0"/>
              </a:rPr>
              <a:t>Maior</a:t>
            </a:r>
            <a:r>
              <a:rPr lang="en-US" alt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altLang="pt-BR" sz="3600" dirty="0" err="1">
                <a:solidFill>
                  <a:srgbClr val="FFFF00"/>
                </a:solidFill>
                <a:latin typeface="Arial Black" panose="020B0A04020102020204" pitchFamily="34" charset="0"/>
              </a:rPr>
              <a:t>resistência</a:t>
            </a:r>
            <a:r>
              <a:rPr lang="en-US" alt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altLang="pt-BR" sz="3600" dirty="0" err="1">
                <a:solidFill>
                  <a:srgbClr val="FFFF00"/>
                </a:solidFill>
                <a:latin typeface="Arial Black" panose="020B0A04020102020204" pitchFamily="34" charset="0"/>
              </a:rPr>
              <a:t>ao</a:t>
            </a:r>
            <a:r>
              <a:rPr lang="en-US" alt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altLang="pt-BR" sz="3600" dirty="0" err="1">
                <a:solidFill>
                  <a:srgbClr val="FFFF00"/>
                </a:solidFill>
                <a:latin typeface="Arial Black" panose="020B0A04020102020204" pitchFamily="34" charset="0"/>
              </a:rPr>
              <a:t>desgaste</a:t>
            </a:r>
            <a:endParaRPr lang="en-US" altLang="pt-BR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pt-BR" sz="3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0E542104-3562-8607-3F88-A05F633F487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>
                <a:solidFill>
                  <a:schemeClr val="accent2"/>
                </a:solidFill>
                <a:latin typeface="Arial Black" pitchFamily="34" charset="0"/>
              </a:rPr>
              <a:t>CLASSIFICAÇÃO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54CAE44-35D0-D1C6-762E-01008A913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57338"/>
            <a:ext cx="8229600" cy="5111750"/>
          </a:xfrm>
        </p:spPr>
        <p:txBody>
          <a:bodyPr/>
          <a:lstStyle/>
          <a:p>
            <a:pPr eaLnBrk="1" hangingPunct="1"/>
            <a:r>
              <a:rPr lang="en-US" altLang="pt-BR" sz="4000" u="sng">
                <a:solidFill>
                  <a:srgbClr val="92D050"/>
                </a:solidFill>
                <a:latin typeface="Arial Black" panose="020B0A04020102020204" pitchFamily="34" charset="0"/>
              </a:rPr>
              <a:t>Quanto ao escoamento</a:t>
            </a:r>
          </a:p>
          <a:p>
            <a:pPr eaLnBrk="1" hangingPunct="1"/>
            <a:r>
              <a:rPr lang="en-US" altLang="pt-BR" sz="4000">
                <a:latin typeface="Arial Black" panose="020B0A04020102020204" pitchFamily="34" charset="0"/>
              </a:rPr>
              <a:t>Alto escoamento  ( flow )</a:t>
            </a:r>
          </a:p>
          <a:p>
            <a:pPr eaLnBrk="1" hangingPunct="1"/>
            <a:r>
              <a:rPr lang="en-US" altLang="pt-BR" sz="4000">
                <a:latin typeface="Arial Black" panose="020B0A04020102020204" pitchFamily="34" charset="0"/>
              </a:rPr>
              <a:t>Médio escoamento</a:t>
            </a:r>
          </a:p>
          <a:p>
            <a:pPr eaLnBrk="1" hangingPunct="1"/>
            <a:r>
              <a:rPr lang="en-US" altLang="pt-BR" sz="4000">
                <a:latin typeface="Arial Black" panose="020B0A04020102020204" pitchFamily="34" charset="0"/>
              </a:rPr>
              <a:t>Baixo escoamento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pt-BR" sz="4000">
                <a:latin typeface="Arial Black" panose="020B0A04020102020204" pitchFamily="34" charset="0"/>
              </a:rPr>
              <a:t>    ( Condensável 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0442AAB-7115-B1A0-7C35-AEC5A15A9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1214446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INDICAÇÃO</a:t>
            </a:r>
          </a:p>
        </p:txBody>
      </p:sp>
      <p:sp>
        <p:nvSpPr>
          <p:cNvPr id="5123" name="Subtítulo 3">
            <a:extLst>
              <a:ext uri="{FF2B5EF4-FFF2-40B4-BE49-F238E27FC236}">
                <a16:creationId xmlns:a16="http://schemas.microsoft.com/office/drawing/2014/main" id="{2310184F-EFAA-85BC-67D2-2723A294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313" y="1643063"/>
            <a:ext cx="6186487" cy="1714500"/>
          </a:xfrm>
        </p:spPr>
        <p:txBody>
          <a:bodyPr/>
          <a:lstStyle/>
          <a:p>
            <a:pPr algn="just" eaLnBrk="1" hangingPunct="1"/>
            <a:r>
              <a:rPr lang="pt-BR" altLang="pt-BR"/>
              <a:t>RESTAURAÇÕES</a:t>
            </a:r>
          </a:p>
          <a:p>
            <a:pPr algn="just" eaLnBrk="1" hangingPunct="1"/>
            <a:r>
              <a:rPr lang="pt-BR" altLang="pt-BR"/>
              <a:t>COLAGEM DE FRAGMENTOS</a:t>
            </a:r>
          </a:p>
          <a:p>
            <a:pPr algn="just" eaLnBrk="1" hangingPunct="1"/>
            <a:r>
              <a:rPr lang="pt-BR" altLang="pt-BR"/>
              <a:t>ORTODONTIA</a:t>
            </a:r>
          </a:p>
        </p:txBody>
      </p:sp>
      <p:pic>
        <p:nvPicPr>
          <p:cNvPr id="5124" name="Picture 4" descr="http://1.bp.blogspot.com/-rxj54DCetHI/UDUGxY3dBLI/AAAAAAAABEk/feHOI4SlCbk/s1600/untitled.png">
            <a:extLst>
              <a:ext uri="{FF2B5EF4-FFF2-40B4-BE49-F238E27FC236}">
                <a16:creationId xmlns:a16="http://schemas.microsoft.com/office/drawing/2014/main" id="{3140A9CD-D923-3A4C-0862-3A5EF0FA2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000500"/>
            <a:ext cx="3389312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http://1.bp.blogspot.com/-UpfNa4b7H1g/UEPf0dUkqCI/AAAAAAAABHw/J6o6ABwS5rY/s1600/wendel+shibasaki+ortodontiacontemporanea+marlos+loiola.png">
            <a:extLst>
              <a:ext uri="{FF2B5EF4-FFF2-40B4-BE49-F238E27FC236}">
                <a16:creationId xmlns:a16="http://schemas.microsoft.com/office/drawing/2014/main" id="{5D13661C-EF0B-563B-E489-DBF23C094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9" r="993" b="4446"/>
          <a:stretch>
            <a:fillRect/>
          </a:stretch>
        </p:blipFill>
        <p:spPr bwMode="auto">
          <a:xfrm>
            <a:off x="5572125" y="4000500"/>
            <a:ext cx="32893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http://kathiabatista.com/images/estetica%20composite%20angulo%201.jpg">
            <a:extLst>
              <a:ext uri="{FF2B5EF4-FFF2-40B4-BE49-F238E27FC236}">
                <a16:creationId xmlns:a16="http://schemas.microsoft.com/office/drawing/2014/main" id="{E65165C6-FBE9-B683-AD8D-6CB920DEF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00213"/>
            <a:ext cx="17081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ScannedImage-3">
            <a:extLst>
              <a:ext uri="{FF2B5EF4-FFF2-40B4-BE49-F238E27FC236}">
                <a16:creationId xmlns:a16="http://schemas.microsoft.com/office/drawing/2014/main" id="{A42C48F0-B7E5-E1B6-3211-D372FE8A4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08050"/>
            <a:ext cx="72009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657F618-CF26-9170-711F-682EEEACC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362200"/>
            <a:ext cx="8534400" cy="1447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PROPRIEDADES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0E7E171-C83E-14C0-AFC9-850489CE5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DUREZA KNOOP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3AA5D3C-FB61-2F8C-7A59-51DFDB524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RESINA = 60</a:t>
            </a:r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ESMALTE = 360</a:t>
            </a:r>
          </a:p>
          <a:p>
            <a:pPr eaLnBrk="1" hangingPunct="1"/>
            <a:endParaRPr lang="pt-BR" altLang="pt-BR"/>
          </a:p>
        </p:txBody>
      </p:sp>
      <p:sp>
        <p:nvSpPr>
          <p:cNvPr id="24580" name="AutoShape 4">
            <a:extLst>
              <a:ext uri="{FF2B5EF4-FFF2-40B4-BE49-F238E27FC236}">
                <a16:creationId xmlns:a16="http://schemas.microsoft.com/office/drawing/2014/main" id="{E1CE65A2-91A2-8921-ED3F-6D1D41D0A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2214563"/>
            <a:ext cx="1905000" cy="27384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81" name="WordArt 6">
            <a:extLst>
              <a:ext uri="{FF2B5EF4-FFF2-40B4-BE49-F238E27FC236}">
                <a16:creationId xmlns:a16="http://schemas.microsoft.com/office/drawing/2014/main" id="{63262B91-8940-F5D7-7977-DD08560FEB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77000" y="2971800"/>
            <a:ext cx="2362200" cy="1676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es-E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ABRASÃO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desg resina">
            <a:extLst>
              <a:ext uri="{FF2B5EF4-FFF2-40B4-BE49-F238E27FC236}">
                <a16:creationId xmlns:a16="http://schemas.microsoft.com/office/drawing/2014/main" id="{72BEC250-CB26-64EC-D0EC-DFA385077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6"/>
          <a:stretch>
            <a:fillRect/>
          </a:stretch>
        </p:blipFill>
        <p:spPr bwMode="auto">
          <a:xfrm>
            <a:off x="5214938" y="2214563"/>
            <a:ext cx="34194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7">
            <a:extLst>
              <a:ext uri="{FF2B5EF4-FFF2-40B4-BE49-F238E27FC236}">
                <a16:creationId xmlns:a16="http://schemas.microsoft.com/office/drawing/2014/main" id="{A9E331E6-C3A6-2579-525F-8CA71D04B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805488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 dirty="0">
                <a:solidFill>
                  <a:schemeClr val="accent2"/>
                </a:solidFill>
                <a:highlight>
                  <a:srgbClr val="FFFF00"/>
                </a:highlight>
              </a:rPr>
              <a:t>DESGASTE RESINA COMPOSTA</a:t>
            </a:r>
          </a:p>
        </p:txBody>
      </p:sp>
      <p:pic>
        <p:nvPicPr>
          <p:cNvPr id="25604" name="Picture 2" descr="Digitalizar0050">
            <a:extLst>
              <a:ext uri="{FF2B5EF4-FFF2-40B4-BE49-F238E27FC236}">
                <a16:creationId xmlns:a16="http://schemas.microsoft.com/office/drawing/2014/main" id="{192A969C-08DB-8841-37FC-4A006A18D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28813"/>
            <a:ext cx="43053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55F849FF-9621-66A2-91D1-D041B7FA6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ABRASÃO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EB822EB-83D3-77FD-1344-0C7967CAD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RESISTÊNCIA À COMPRESSÃO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CEF775A-99A7-DBDF-B46F-951FE5F3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RESINA = 250-400 MPa</a:t>
            </a:r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AMÁLGAMA = 450-500 MPa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423F957-A90A-0EA1-CDB0-804253262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COEFICIENTE DE EXPANSÃO TERMOLINEAR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607A9BF-9F80-5EE1-1755-44EC776E3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RESINAS =&gt; 30  X  10</a:t>
            </a:r>
            <a:r>
              <a:rPr lang="pt-BR" altLang="pt-BR" baseline="30000"/>
              <a:t>-6</a:t>
            </a:r>
            <a:endParaRPr lang="pt-BR" altLang="pt-BR" sz="1600" baseline="30000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DENTE =&gt; 11  X  10</a:t>
            </a:r>
            <a:r>
              <a:rPr lang="pt-BR" altLang="pt-BR" baseline="30000"/>
              <a:t>-6</a:t>
            </a:r>
          </a:p>
        </p:txBody>
      </p:sp>
      <p:sp>
        <p:nvSpPr>
          <p:cNvPr id="27652" name="AutoShape 4">
            <a:extLst>
              <a:ext uri="{FF2B5EF4-FFF2-40B4-BE49-F238E27FC236}">
                <a16:creationId xmlns:a16="http://schemas.microsoft.com/office/drawing/2014/main" id="{14C73311-1974-175B-9608-2019C518C786}"/>
              </a:ext>
            </a:extLst>
          </p:cNvPr>
          <p:cNvSpPr>
            <a:spLocks noChangeArrowheads="1"/>
          </p:cNvSpPr>
          <p:nvPr/>
        </p:nvSpPr>
        <p:spPr bwMode="auto">
          <a:xfrm rot="10852080" flipH="1">
            <a:off x="5715000" y="2438400"/>
            <a:ext cx="2136775" cy="32019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0275 h 21600"/>
              <a:gd name="T20" fmla="*/ 20505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30" y="0"/>
                </a:moveTo>
                <a:lnTo>
                  <a:pt x="8659" y="4740"/>
                </a:lnTo>
                <a:lnTo>
                  <a:pt x="9754" y="4740"/>
                </a:lnTo>
                <a:lnTo>
                  <a:pt x="9754" y="10275"/>
                </a:lnTo>
                <a:lnTo>
                  <a:pt x="0" y="10275"/>
                </a:lnTo>
                <a:lnTo>
                  <a:pt x="0" y="21600"/>
                </a:lnTo>
                <a:lnTo>
                  <a:pt x="20505" y="21600"/>
                </a:lnTo>
                <a:lnTo>
                  <a:pt x="20505" y="4740"/>
                </a:lnTo>
                <a:lnTo>
                  <a:pt x="21600" y="4740"/>
                </a:lnTo>
                <a:lnTo>
                  <a:pt x="1513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53" name="WordArt 6">
            <a:extLst>
              <a:ext uri="{FF2B5EF4-FFF2-40B4-BE49-F238E27FC236}">
                <a16:creationId xmlns:a16="http://schemas.microsoft.com/office/drawing/2014/main" id="{2F0D1CA7-D2AF-4C82-D50A-4B2B72E4FD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2600" y="5257800"/>
            <a:ext cx="304800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Times New Roman" panose="02020603050405020304" pitchFamily="18" charset="0"/>
              </a:rPr>
              <a:t>PERCOLAÇÃO</a:t>
            </a:r>
          </a:p>
        </p:txBody>
      </p:sp>
      <p:sp>
        <p:nvSpPr>
          <p:cNvPr id="27654" name="CaixaDeTexto 1">
            <a:extLst>
              <a:ext uri="{FF2B5EF4-FFF2-40B4-BE49-F238E27FC236}">
                <a16:creationId xmlns:a16="http://schemas.microsoft.com/office/drawing/2014/main" id="{3237D5C5-EC1B-0D51-DE58-B0464D07F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876925"/>
            <a:ext cx="2232025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</a:rPr>
              <a:t>CONTRAÇÃO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683DCF59-6D74-F6AC-8443-0431B5614708}"/>
              </a:ext>
            </a:extLst>
          </p:cNvPr>
          <p:cNvSpPr/>
          <p:nvPr/>
        </p:nvSpPr>
        <p:spPr>
          <a:xfrm>
            <a:off x="3708400" y="6021388"/>
            <a:ext cx="15113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17211inicio">
            <a:extLst>
              <a:ext uri="{FF2B5EF4-FFF2-40B4-BE49-F238E27FC236}">
                <a16:creationId xmlns:a16="http://schemas.microsoft.com/office/drawing/2014/main" id="{EF71D4FC-E8F5-FFEE-924C-FEFC501F4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897438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7" descr="17212fim">
            <a:extLst>
              <a:ext uri="{FF2B5EF4-FFF2-40B4-BE49-F238E27FC236}">
                <a16:creationId xmlns:a16="http://schemas.microsoft.com/office/drawing/2014/main" id="{EDAD3FCD-5D6C-942C-FA64-DC196C666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84538"/>
            <a:ext cx="5113337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3CB6C-C407-A3A4-CB2B-1D7E2848C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/>
              <a:t>CONTRAÇÃO DE POLIMERIZAÇÃO</a:t>
            </a:r>
          </a:p>
        </p:txBody>
      </p:sp>
      <p:pic>
        <p:nvPicPr>
          <p:cNvPr id="29699" name="Imagem 2">
            <a:extLst>
              <a:ext uri="{FF2B5EF4-FFF2-40B4-BE49-F238E27FC236}">
                <a16:creationId xmlns:a16="http://schemas.microsoft.com/office/drawing/2014/main" id="{0E490991-D621-C8F7-A80E-EB3000A09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12457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Imagem 4">
            <a:extLst>
              <a:ext uri="{FF2B5EF4-FFF2-40B4-BE49-F238E27FC236}">
                <a16:creationId xmlns:a16="http://schemas.microsoft.com/office/drawing/2014/main" id="{25977AAB-3ECF-3DF2-266D-9B664DF4D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05263"/>
            <a:ext cx="611981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B3551F1-9A97-F958-FEDF-1DE8056A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          Contração - efeitos</a:t>
            </a:r>
          </a:p>
        </p:txBody>
      </p:sp>
      <p:pic>
        <p:nvPicPr>
          <p:cNvPr id="30723" name="Picture 2" descr="http://solutions.3m.com.br/3MContentRetrievalAPI/BlobServlet?locale=pt_BR&amp;lmd=1218173864000&amp;assetId=1180603200716&amp;assetType=MMM_Image&amp;blobAttribute=ImageFile">
            <a:extLst>
              <a:ext uri="{FF2B5EF4-FFF2-40B4-BE49-F238E27FC236}">
                <a16:creationId xmlns:a16="http://schemas.microsoft.com/office/drawing/2014/main" id="{29E9FDE6-B400-D9BB-E356-012CBC726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643063"/>
            <a:ext cx="796290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>
            <a:extLst>
              <a:ext uri="{FF2B5EF4-FFF2-40B4-BE49-F238E27FC236}">
                <a16:creationId xmlns:a16="http://schemas.microsoft.com/office/drawing/2014/main" id="{1573E8CA-E087-9B28-6C09-B03A54DD4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1285875"/>
            <a:ext cx="2071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400"/>
              <a:t>          Perfil técnico 3M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08D05-13CE-05FF-A6E7-09658814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TENSÃO DE CONTRAÇÃO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65B307B2-C463-AAEF-73EB-9200C083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31975"/>
            <a:ext cx="45370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CaixaDeTexto 4">
            <a:extLst>
              <a:ext uri="{FF2B5EF4-FFF2-40B4-BE49-F238E27FC236}">
                <a16:creationId xmlns:a16="http://schemas.microsoft.com/office/drawing/2014/main" id="{FDC16BD1-AF3D-94DC-BBBC-D44F36D2C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205038"/>
            <a:ext cx="18732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es-ES" dirty="0">
                <a:hlinkClick r:id="rId3"/>
              </a:rPr>
              <a:t>https://drive.google.com/file/d/1unNPU51G2Nbb27M9wD2qPCihu0N1WxSP/view?usp=sharing</a:t>
            </a:r>
            <a:endParaRPr lang="pt-BR" alt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4EFD628-B84B-82E3-4813-2731A744F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COMPOSIÇÃO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63A2A09-CA65-8458-FDA3-BC476470D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379912"/>
          </a:xfrm>
        </p:spPr>
        <p:txBody>
          <a:bodyPr/>
          <a:lstStyle/>
          <a:p>
            <a:pPr eaLnBrk="1" hangingPunct="1"/>
            <a:r>
              <a:rPr lang="pt-BR" altLang="pt-BR"/>
              <a:t>MATRIZ</a:t>
            </a:r>
          </a:p>
          <a:p>
            <a:pPr eaLnBrk="1" hangingPunct="1"/>
            <a:r>
              <a:rPr lang="pt-BR" altLang="pt-BR"/>
              <a:t>AGENTE DE UNIÃO ( Carga-Matriz)</a:t>
            </a:r>
          </a:p>
          <a:p>
            <a:pPr eaLnBrk="1" hangingPunct="1"/>
            <a:r>
              <a:rPr lang="pt-BR" altLang="pt-BR"/>
              <a:t>AGENTE DE CARGA</a:t>
            </a:r>
          </a:p>
        </p:txBody>
      </p:sp>
      <p:pic>
        <p:nvPicPr>
          <p:cNvPr id="6148" name="Picture 2" descr="E:\Digitalizar0001.jpg">
            <a:extLst>
              <a:ext uri="{FF2B5EF4-FFF2-40B4-BE49-F238E27FC236}">
                <a16:creationId xmlns:a16="http://schemas.microsoft.com/office/drawing/2014/main" id="{A9F6A8B0-1B9C-846C-4DA9-37D89C4B1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000500"/>
            <a:ext cx="42735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CB5EB217-0D41-44C9-3141-EE0903726CB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2"/>
                </a:solidFill>
                <a:latin typeface="Arial Black" pitchFamily="34" charset="0"/>
              </a:rPr>
              <a:t>MÓDULO DE ELASTICIDADE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5A8DDCA-43C7-314B-B9A7-2D478119E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28813"/>
            <a:ext cx="9144000" cy="4929187"/>
          </a:xfrm>
        </p:spPr>
        <p:txBody>
          <a:bodyPr/>
          <a:lstStyle/>
          <a:p>
            <a:pPr eaLnBrk="1" hangingPunct="1"/>
            <a:r>
              <a:rPr lang="en-US" altLang="pt-BR" sz="4000">
                <a:latin typeface="Arial Black" panose="020B0A04020102020204" pitchFamily="34" charset="0"/>
              </a:rPr>
              <a:t>Módulo de elasticidade alto</a:t>
            </a:r>
          </a:p>
          <a:p>
            <a:pPr eaLnBrk="1" hangingPunct="1"/>
            <a:r>
              <a:rPr lang="en-US" altLang="pt-BR" sz="4000">
                <a:latin typeface="Arial Black" panose="020B0A04020102020204" pitchFamily="34" charset="0"/>
              </a:rPr>
              <a:t>Isto significa que é difícil de se deformar internamente o que a torna incapaz de aliviar as tensões de contração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>
            <a:extLst>
              <a:ext uri="{FF2B5EF4-FFF2-40B4-BE49-F238E27FC236}">
                <a16:creationId xmlns:a16="http://schemas.microsoft.com/office/drawing/2014/main" id="{5A4FD754-F979-43D6-835A-E6CF9D054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14500"/>
            <a:ext cx="3786187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>
            <a:extLst>
              <a:ext uri="{FF2B5EF4-FFF2-40B4-BE49-F238E27FC236}">
                <a16:creationId xmlns:a16="http://schemas.microsoft.com/office/drawing/2014/main" id="{BB8C7406-9855-DCA5-AC5D-B9F72711E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42875"/>
            <a:ext cx="2859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C:\doutorado karin\Karin_Marysilvia\Mev 08 04 13\1\700x 1.jpg">
            <a:extLst>
              <a:ext uri="{FF2B5EF4-FFF2-40B4-BE49-F238E27FC236}">
                <a16:creationId xmlns:a16="http://schemas.microsoft.com/office/drawing/2014/main" id="{388ED9D9-0B34-5691-16A1-C9491C81B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482850"/>
            <a:ext cx="27860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C:\doutorado karin\Karin_Marysilvia\Mev 08 04 13\5\1900x 1.jpg">
            <a:extLst>
              <a:ext uri="{FF2B5EF4-FFF2-40B4-BE49-F238E27FC236}">
                <a16:creationId xmlns:a16="http://schemas.microsoft.com/office/drawing/2014/main" id="{2316BDE9-4F49-9F2E-7722-DEBBA8BD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4643438"/>
            <a:ext cx="27622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have esquerda 7">
            <a:extLst>
              <a:ext uri="{FF2B5EF4-FFF2-40B4-BE49-F238E27FC236}">
                <a16:creationId xmlns:a16="http://schemas.microsoft.com/office/drawing/2014/main" id="{80D17E42-6DF1-138A-4EF4-D9A3B6A01EA5}"/>
              </a:ext>
            </a:extLst>
          </p:cNvPr>
          <p:cNvSpPr/>
          <p:nvPr/>
        </p:nvSpPr>
        <p:spPr>
          <a:xfrm>
            <a:off x="4857750" y="357188"/>
            <a:ext cx="857250" cy="600075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8B1D5-02E8-2E44-FCF5-5CAB8B943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784348">
            <a:off x="-374981" y="3061357"/>
            <a:ext cx="9842495" cy="1101425"/>
          </a:xfrm>
        </p:spPr>
        <p:txBody>
          <a:bodyPr anchor="ctr" anchorCtr="1">
            <a:noAutofit/>
          </a:bodyPr>
          <a:lstStyle/>
          <a:p>
            <a:pPr>
              <a:defRPr/>
            </a:pPr>
            <a:r>
              <a:rPr lang="pt-BR" sz="6000" dirty="0">
                <a:solidFill>
                  <a:srgbClr val="FF0000"/>
                </a:solidFill>
              </a:rPr>
              <a:t>FOTOPOLIMERIZAÇÃO</a:t>
            </a:r>
          </a:p>
        </p:txBody>
      </p:sp>
      <p:pic>
        <p:nvPicPr>
          <p:cNvPr id="34819" name="Picture 4" descr="Resultado de imagem para fotopolimerização">
            <a:extLst>
              <a:ext uri="{FF2B5EF4-FFF2-40B4-BE49-F238E27FC236}">
                <a16:creationId xmlns:a16="http://schemas.microsoft.com/office/drawing/2014/main" id="{24E785AE-508F-24C9-A4FB-FEA6CC66C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88913"/>
            <a:ext cx="3182937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91592-9CE0-4535-2B0A-E94693E9A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CORES</a:t>
            </a:r>
          </a:p>
        </p:txBody>
      </p:sp>
      <p:pic>
        <p:nvPicPr>
          <p:cNvPr id="35843" name="Picture 2" descr="Resultado de imagem para comprimento de onda cores">
            <a:extLst>
              <a:ext uri="{FF2B5EF4-FFF2-40B4-BE49-F238E27FC236}">
                <a16:creationId xmlns:a16="http://schemas.microsoft.com/office/drawing/2014/main" id="{D10E2D23-B762-3AE3-C12E-6A6FDE7013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013" y="2852738"/>
            <a:ext cx="8026400" cy="230505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35EC69A-E818-FADA-7C4D-499A00F0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   Aparelho fotopolimerizador</a:t>
            </a:r>
          </a:p>
        </p:txBody>
      </p:sp>
      <p:pic>
        <p:nvPicPr>
          <p:cNvPr id="36867" name="Picture 8" descr="http://www.forp.usp.br/restauradora/Teses/picoli_m/Image6.gif">
            <a:extLst>
              <a:ext uri="{FF2B5EF4-FFF2-40B4-BE49-F238E27FC236}">
                <a16:creationId xmlns:a16="http://schemas.microsoft.com/office/drawing/2014/main" id="{4730ADF7-34D8-5C66-35E4-DC412DAAE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24400"/>
            <a:ext cx="28733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0" descr="http://t1.gstatic.com/images?q=tbn:ANd9GcSGT5Act4Wvj-JPBN81hLJnOvZ0nvzlZ35lrFlW8K2RKhwnfIXPdQ">
            <a:extLst>
              <a:ext uri="{FF2B5EF4-FFF2-40B4-BE49-F238E27FC236}">
                <a16:creationId xmlns:a16="http://schemas.microsoft.com/office/drawing/2014/main" id="{D4196145-BD58-D86B-64CB-7F15A9FEF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652963"/>
            <a:ext cx="21177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6" descr="http://www.clinicasheilapicolo.com.br/imagens/tecnologia/secage_rezina.jpg">
            <a:extLst>
              <a:ext uri="{FF2B5EF4-FFF2-40B4-BE49-F238E27FC236}">
                <a16:creationId xmlns:a16="http://schemas.microsoft.com/office/drawing/2014/main" id="{1ACC4941-4A79-BD49-F706-4E6A9D299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428750"/>
            <a:ext cx="26733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8" descr="http://www.solostocks.com.br/img/fotopolimerizador-cl-k50-analogico-kondortech-822839s0.jpg">
            <a:extLst>
              <a:ext uri="{FF2B5EF4-FFF2-40B4-BE49-F238E27FC236}">
                <a16:creationId xmlns:a16="http://schemas.microsoft.com/office/drawing/2014/main" id="{7B672F2B-8ED2-304B-5FBA-1CEB27785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00188"/>
            <a:ext cx="182086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CaixaDeTexto 13">
            <a:extLst>
              <a:ext uri="{FF2B5EF4-FFF2-40B4-BE49-F238E27FC236}">
                <a16:creationId xmlns:a16="http://schemas.microsoft.com/office/drawing/2014/main" id="{FE0354CE-0207-3FAE-2D1C-65A910278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714875"/>
            <a:ext cx="100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>
                <a:latin typeface="Constantia" panose="02030602050306030303" pitchFamily="18" charset="0"/>
              </a:rPr>
              <a:t>Laser</a:t>
            </a:r>
          </a:p>
        </p:txBody>
      </p:sp>
      <p:sp>
        <p:nvSpPr>
          <p:cNvPr id="36872" name="CaixaDeTexto 14">
            <a:extLst>
              <a:ext uri="{FF2B5EF4-FFF2-40B4-BE49-F238E27FC236}">
                <a16:creationId xmlns:a16="http://schemas.microsoft.com/office/drawing/2014/main" id="{CCE043AA-9374-7C28-B65A-0A7A91B08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5715000"/>
            <a:ext cx="1362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>
                <a:latin typeface="Constantia" panose="02030602050306030303" pitchFamily="18" charset="0"/>
              </a:rPr>
              <a:t>Arco de plasma</a:t>
            </a:r>
          </a:p>
        </p:txBody>
      </p:sp>
      <p:sp>
        <p:nvSpPr>
          <p:cNvPr id="36873" name="CaixaDeTexto 15">
            <a:extLst>
              <a:ext uri="{FF2B5EF4-FFF2-40B4-BE49-F238E27FC236}">
                <a16:creationId xmlns:a16="http://schemas.microsoft.com/office/drawing/2014/main" id="{46E8F89E-7496-74D2-FDDD-604606596FB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571750" y="1571625"/>
            <a:ext cx="151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>
                <a:latin typeface="Constantia" panose="02030602050306030303" pitchFamily="18" charset="0"/>
              </a:rPr>
              <a:t>Luz halógena</a:t>
            </a:r>
          </a:p>
        </p:txBody>
      </p:sp>
      <p:sp>
        <p:nvSpPr>
          <p:cNvPr id="36874" name="CaixaDeTexto 16">
            <a:extLst>
              <a:ext uri="{FF2B5EF4-FFF2-40B4-BE49-F238E27FC236}">
                <a16:creationId xmlns:a16="http://schemas.microsoft.com/office/drawing/2014/main" id="{F2901460-1228-EA07-6840-0A3420AA1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271462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>
                <a:latin typeface="Constantia" panose="02030602050306030303" pitchFamily="18" charset="0"/>
              </a:rPr>
              <a:t>LED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552CCC31-4162-795D-7C7C-FBF1C59EE96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accent2"/>
                </a:solidFill>
                <a:latin typeface="Arial Black" pitchFamily="34" charset="0"/>
              </a:rPr>
              <a:t>APARELHOS FOTOPOLIMERIZADORES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E67BFE91-2E24-E5F5-EEAD-81F30742D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4040188" cy="7508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4000" dirty="0">
                <a:solidFill>
                  <a:schemeClr val="hlink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 Black" pitchFamily="34" charset="0"/>
              </a:rPr>
              <a:t>luz</a:t>
            </a:r>
            <a:r>
              <a:rPr lang="en-US" sz="2800" dirty="0">
                <a:solidFill>
                  <a:schemeClr val="hlink"/>
                </a:solidFill>
                <a:latin typeface="Arial Black" pitchFamily="34" charset="0"/>
              </a:rPr>
              <a:t> halógena</a:t>
            </a:r>
            <a:endParaRPr lang="en-US" sz="5400" dirty="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7424322-E0D5-1308-13BF-EAF3017241F0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chemeClr val="hlink"/>
                </a:solidFill>
                <a:latin typeface="Arial Black" pitchFamily="34" charset="0"/>
              </a:rPr>
              <a:t>LEDS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000" dirty="0">
                <a:solidFill>
                  <a:schemeClr val="hlink"/>
                </a:solidFill>
                <a:latin typeface="Arial Black" pitchFamily="34" charset="0"/>
              </a:rPr>
              <a:t>(</a:t>
            </a:r>
            <a:r>
              <a:rPr lang="en-US" sz="1600" dirty="0" err="1">
                <a:solidFill>
                  <a:schemeClr val="hlink"/>
                </a:solidFill>
                <a:latin typeface="Arial Black" pitchFamily="34" charset="0"/>
              </a:rPr>
              <a:t>Diodos</a:t>
            </a:r>
            <a:r>
              <a:rPr lang="en-US" sz="1600" dirty="0">
                <a:solidFill>
                  <a:schemeClr val="hlink"/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hlink"/>
                </a:solidFill>
                <a:latin typeface="Arial Black" pitchFamily="34" charset="0"/>
              </a:rPr>
              <a:t>Emissores</a:t>
            </a:r>
            <a:r>
              <a:rPr lang="en-US" sz="1600" dirty="0">
                <a:solidFill>
                  <a:schemeClr val="hlink"/>
                </a:solidFill>
                <a:latin typeface="Arial Black" pitchFamily="34" charset="0"/>
              </a:rPr>
              <a:t> de Luz </a:t>
            </a:r>
            <a:r>
              <a:rPr lang="en-US" sz="2000" dirty="0">
                <a:solidFill>
                  <a:schemeClr val="hlink"/>
                </a:solidFill>
                <a:latin typeface="Arial Black" pitchFamily="34" charset="0"/>
              </a:rPr>
              <a:t>)</a:t>
            </a:r>
            <a:endParaRPr lang="pt-BR" sz="2000" dirty="0"/>
          </a:p>
        </p:txBody>
      </p:sp>
      <p:sp>
        <p:nvSpPr>
          <p:cNvPr id="38917" name="Espaço Reservado para Conteúdo 3">
            <a:extLst>
              <a:ext uri="{FF2B5EF4-FFF2-40B4-BE49-F238E27FC236}">
                <a16:creationId xmlns:a16="http://schemas.microsoft.com/office/drawing/2014/main" id="{7460D2BA-5DE7-9082-AAD6-B86A74094A8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214313" y="2362200"/>
            <a:ext cx="4283075" cy="3763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z="2000">
                <a:latin typeface="Arial Black" panose="020B0A04020102020204" pitchFamily="34" charset="0"/>
              </a:rPr>
              <a:t>Comp de onda: </a:t>
            </a:r>
            <a:r>
              <a:rPr lang="en-US" altLang="pt-BR" sz="1400">
                <a:latin typeface="Arial Black" panose="020B0A04020102020204" pitchFamily="34" charset="0"/>
              </a:rPr>
              <a:t>450 a 490 nm</a:t>
            </a:r>
            <a:endParaRPr lang="en-US" altLang="pt-BR" sz="2000"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pt-BR" sz="2000">
                <a:latin typeface="Arial Black" panose="020B0A04020102020204" pitchFamily="34" charset="0"/>
              </a:rPr>
              <a:t>Irradiância: 400 a 800 mW/cm²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2000" u="sng">
                <a:latin typeface="Arial Black" panose="020B0A04020102020204" pitchFamily="34" charset="0"/>
              </a:rPr>
              <a:t>Desvantagens:</a:t>
            </a:r>
            <a:r>
              <a:rPr lang="en-US" altLang="pt-BR" sz="2000">
                <a:latin typeface="Arial Black" panose="020B0A04020102020204" pitchFamily="34" charset="0"/>
              </a:rPr>
              <a:t> aquecimento do aparelho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2000">
                <a:solidFill>
                  <a:srgbClr val="FF0000"/>
                </a:solidFill>
                <a:latin typeface="Arial Black" panose="020B0A04020102020204" pitchFamily="34" charset="0"/>
              </a:rPr>
              <a:t>Vida útil:</a:t>
            </a:r>
            <a:r>
              <a:rPr lang="en-US" altLang="pt-BR" sz="2000">
                <a:latin typeface="Arial Black" panose="020B0A04020102020204" pitchFamily="34" charset="0"/>
              </a:rPr>
              <a:t> 100 horas</a:t>
            </a:r>
            <a:endParaRPr lang="en-US" altLang="pt-BR" sz="3200">
              <a:solidFill>
                <a:schemeClr val="hlink"/>
              </a:solidFill>
              <a:latin typeface="Arial Black" panose="020B0A04020102020204" pitchFamily="34" charset="0"/>
            </a:endParaRPr>
          </a:p>
        </p:txBody>
      </p:sp>
      <p:sp>
        <p:nvSpPr>
          <p:cNvPr id="38918" name="Rectangle 3">
            <a:extLst>
              <a:ext uri="{FF2B5EF4-FFF2-40B4-BE49-F238E27FC236}">
                <a16:creationId xmlns:a16="http://schemas.microsoft.com/office/drawing/2014/main" id="{B7FF18AA-BE8A-F875-9B12-0DA9035D41F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pt-BR" sz="2000">
                <a:latin typeface="Arial Black" panose="020B0A04020102020204" pitchFamily="34" charset="0"/>
              </a:rPr>
              <a:t>Comp de onda: </a:t>
            </a:r>
            <a:r>
              <a:rPr lang="en-US" altLang="pt-BR" sz="1200">
                <a:latin typeface="Arial Black" panose="020B0A04020102020204" pitchFamily="34" charset="0"/>
              </a:rPr>
              <a:t>450 a 490 nm</a:t>
            </a:r>
            <a:endParaRPr lang="en-US" altLang="pt-BR" sz="2000"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pt-BR" sz="2000">
                <a:latin typeface="Arial Black" panose="020B0A04020102020204" pitchFamily="34" charset="0"/>
              </a:rPr>
              <a:t>Irradiância: 400 a 800 mW/cm²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pt-BR" sz="2000">
                <a:latin typeface="Arial Black" panose="020B0A04020102020204" pitchFamily="34" charset="0"/>
              </a:rPr>
              <a:t>Aparelho não aquece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pt-BR" sz="2000">
                <a:solidFill>
                  <a:srgbClr val="FF0000"/>
                </a:solidFill>
                <a:latin typeface="Arial Black" panose="020B0A04020102020204" pitchFamily="34" charset="0"/>
              </a:rPr>
              <a:t>Vida útil :</a:t>
            </a:r>
            <a:r>
              <a:rPr lang="en-US" altLang="pt-BR" sz="2000">
                <a:latin typeface="Arial Black" panose="020B0A04020102020204" pitchFamily="34" charset="0"/>
              </a:rPr>
              <a:t> 10 000 horas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emetronlc[1]">
            <a:extLst>
              <a:ext uri="{FF2B5EF4-FFF2-40B4-BE49-F238E27FC236}">
                <a16:creationId xmlns:a16="http://schemas.microsoft.com/office/drawing/2014/main" id="{4E3E049E-E5F0-988F-9F59-4FE2A5433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44675"/>
            <a:ext cx="6192838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454096A-2032-B7D2-B5D9-D7D9E13E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LUZ HALÓGENA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Resultado de imagem para luz halógena odontologia">
            <a:extLst>
              <a:ext uri="{FF2B5EF4-FFF2-40B4-BE49-F238E27FC236}">
                <a16:creationId xmlns:a16="http://schemas.microsoft.com/office/drawing/2014/main" id="{24E5A81E-FD7B-545B-92C0-B56316E37F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pic>
        <p:nvPicPr>
          <p:cNvPr id="40963" name="Picture 4" descr="Resultado de imagem para luz halógena odontologia">
            <a:extLst>
              <a:ext uri="{FF2B5EF4-FFF2-40B4-BE49-F238E27FC236}">
                <a16:creationId xmlns:a16="http://schemas.microsoft.com/office/drawing/2014/main" id="{0E13865F-66DD-AAA1-7390-9EDFF8D17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341438"/>
            <a:ext cx="733425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adii[1]">
            <a:extLst>
              <a:ext uri="{FF2B5EF4-FFF2-40B4-BE49-F238E27FC236}">
                <a16:creationId xmlns:a16="http://schemas.microsoft.com/office/drawing/2014/main" id="{F23B4486-D43A-170E-741C-D2998AAF7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84313"/>
            <a:ext cx="56880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5989C50-5C95-3594-BE01-73C5F1EC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5400" dirty="0"/>
              <a:t>LED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ScannedImage-4">
            <a:extLst>
              <a:ext uri="{FF2B5EF4-FFF2-40B4-BE49-F238E27FC236}">
                <a16:creationId xmlns:a16="http://schemas.microsoft.com/office/drawing/2014/main" id="{F0717763-3437-3739-D5E5-36B26F96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573463"/>
            <a:ext cx="37099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4" descr="Resultado de imagem para PONTA ATIVA DE FOTOPOLIMERIZADORES LED">
            <a:extLst>
              <a:ext uri="{FF2B5EF4-FFF2-40B4-BE49-F238E27FC236}">
                <a16:creationId xmlns:a16="http://schemas.microsoft.com/office/drawing/2014/main" id="{68324399-6E4F-6CA6-F59A-6FE4DF13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8913"/>
            <a:ext cx="62992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jeto 2">
            <a:extLst>
              <a:ext uri="{FF2B5EF4-FFF2-40B4-BE49-F238E27FC236}">
                <a16:creationId xmlns:a16="http://schemas.microsoft.com/office/drawing/2014/main" id="{C1D292DF-D5CA-0A62-3DE9-68587E5837F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" b="-2023"/>
          <a:stretch>
            <a:fillRect/>
          </a:stretch>
        </p:blipFill>
        <p:spPr bwMode="auto">
          <a:xfrm>
            <a:off x="395288" y="836613"/>
            <a:ext cx="8497887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769E12FE-2896-AAE5-3036-D5037346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-9939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MATRIZ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Resultado de imagem para ESQUEMA DE diodo emissor de luz">
            <a:extLst>
              <a:ext uri="{FF2B5EF4-FFF2-40B4-BE49-F238E27FC236}">
                <a16:creationId xmlns:a16="http://schemas.microsoft.com/office/drawing/2014/main" id="{2F70FCCC-E166-867E-4AC9-B8FE611D3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8140700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83D9B-9BD8-EBA5-91A3-55967EB8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POTÊNCIA OU IRRADIÂNCIA?</a:t>
            </a:r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5F35D047-BD9B-211D-C120-9C5730B2B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628775"/>
            <a:ext cx="84502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>
            <a:extLst>
              <a:ext uri="{FF2B5EF4-FFF2-40B4-BE49-F238E27FC236}">
                <a16:creationId xmlns:a16="http://schemas.microsoft.com/office/drawing/2014/main" id="{3F6F6D44-5236-F68F-7D5D-4754F901FFE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accent2"/>
                </a:solidFill>
                <a:latin typeface="Arial Black" pitchFamily="34" charset="0"/>
              </a:rPr>
              <a:t>CUIDADOS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D137BE8-3D79-F33F-16D4-5DB0CA47A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57338"/>
            <a:ext cx="9144000" cy="5111750"/>
          </a:xfrm>
        </p:spPr>
        <p:txBody>
          <a:bodyPr/>
          <a:lstStyle/>
          <a:p>
            <a:pPr eaLnBrk="1" hangingPunct="1"/>
            <a:r>
              <a:rPr lang="en-US" altLang="pt-BR" sz="3600">
                <a:solidFill>
                  <a:schemeClr val="hlink"/>
                </a:solidFill>
                <a:latin typeface="Arial Black" panose="020B0A04020102020204" pitchFamily="34" charset="0"/>
              </a:rPr>
              <a:t>Verificar a IRRADIÂNCIA</a:t>
            </a:r>
            <a:endParaRPr lang="en-US" altLang="pt-BR">
              <a:latin typeface="Arial Black" panose="020B0A04020102020204" pitchFamily="34" charset="0"/>
            </a:endParaRPr>
          </a:p>
          <a:p>
            <a:pPr eaLnBrk="1" hangingPunct="1"/>
            <a:endParaRPr lang="en-US" altLang="pt-BR">
              <a:latin typeface="Arial Black" panose="020B0A04020102020204" pitchFamily="34" charset="0"/>
            </a:endParaRPr>
          </a:p>
          <a:p>
            <a:pPr eaLnBrk="1" hangingPunct="1"/>
            <a:endParaRPr lang="en-US" altLang="pt-BR" sz="3600">
              <a:solidFill>
                <a:schemeClr val="hlink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en-US" altLang="pt-BR" sz="3600">
              <a:solidFill>
                <a:schemeClr val="hlink"/>
              </a:solidFill>
              <a:latin typeface="Arial Black" panose="020B0A04020102020204" pitchFamily="34" charset="0"/>
            </a:endParaRPr>
          </a:p>
        </p:txBody>
      </p:sp>
      <p:pic>
        <p:nvPicPr>
          <p:cNvPr id="46084" name="Picture 6" descr="Resultado de imagem para FOTOPOLIMERIZADORES POLYWAVE">
            <a:extLst>
              <a:ext uri="{FF2B5EF4-FFF2-40B4-BE49-F238E27FC236}">
                <a16:creationId xmlns:a16="http://schemas.microsoft.com/office/drawing/2014/main" id="{D5BA287B-8ECE-1BAD-FA9B-7E2F8DEF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276475"/>
            <a:ext cx="4248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15915B5B-F0A3-5656-FF9D-69245DAE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IRRADIÂNCIA / DISTÂNCIA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66BFB88-294C-DD63-D220-957C7003E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93" y="4033109"/>
            <a:ext cx="2813430" cy="194187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2EEFD62-85D8-6EE0-F29E-1F1EAD8B6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536" y="3068960"/>
            <a:ext cx="2647712" cy="290602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B2F8EE55-1ED7-0AEB-5FB4-50A28D957371}"/>
              </a:ext>
            </a:extLst>
          </p:cNvPr>
          <p:cNvSpPr txBox="1"/>
          <p:nvPr/>
        </p:nvSpPr>
        <p:spPr>
          <a:xfrm>
            <a:off x="305193" y="4504340"/>
            <a:ext cx="2119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1200 mW/cm2</a:t>
            </a:r>
          </a:p>
          <a:p>
            <a:r>
              <a:rPr lang="pl-PL" b="1" dirty="0">
                <a:solidFill>
                  <a:srgbClr val="FFFF00"/>
                </a:solidFill>
              </a:rPr>
              <a:t>1200 mW/cm2</a:t>
            </a:r>
            <a:endParaRPr lang="pt-BR" b="1" dirty="0">
              <a:solidFill>
                <a:srgbClr val="FFFF00"/>
              </a:solidFill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684F2A17-C947-7C4F-4B01-8288A0695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2726548"/>
            <a:ext cx="2386608" cy="32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554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E:\ScannedImage-36.jpg">
            <a:extLst>
              <a:ext uri="{FF2B5EF4-FFF2-40B4-BE49-F238E27FC236}">
                <a16:creationId xmlns:a16="http://schemas.microsoft.com/office/drawing/2014/main" id="{0D5BF190-CCEC-CA36-13B7-89A668341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28613"/>
            <a:ext cx="84201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>
            <a:extLst>
              <a:ext uri="{FF2B5EF4-FFF2-40B4-BE49-F238E27FC236}">
                <a16:creationId xmlns:a16="http://schemas.microsoft.com/office/drawing/2014/main" id="{06A647C8-7797-77C1-B39C-95C6ED2E625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chemeClr val="accent2"/>
                </a:solidFill>
                <a:latin typeface="Arial Black" pitchFamily="34" charset="0"/>
              </a:rPr>
              <a:t>CUIDADOS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AABB1F4-989C-FDDB-F26F-6E4821959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57338"/>
            <a:ext cx="9144000" cy="5111750"/>
          </a:xfrm>
        </p:spPr>
        <p:txBody>
          <a:bodyPr/>
          <a:lstStyle/>
          <a:p>
            <a:pPr eaLnBrk="1" hangingPunct="1"/>
            <a:r>
              <a:rPr lang="en-US" altLang="pt-BR" sz="3600">
                <a:solidFill>
                  <a:schemeClr val="hlink"/>
                </a:solidFill>
                <a:latin typeface="Arial Black" panose="020B0A04020102020204" pitchFamily="34" charset="0"/>
              </a:rPr>
              <a:t>Evitar contaminação da ponteira</a:t>
            </a:r>
            <a:endParaRPr lang="en-US" altLang="pt-BR">
              <a:latin typeface="Arial Black" panose="020B0A04020102020204" pitchFamily="34" charset="0"/>
            </a:endParaRPr>
          </a:p>
          <a:p>
            <a:pPr eaLnBrk="1" hangingPunct="1"/>
            <a:endParaRPr lang="en-US" altLang="pt-BR">
              <a:latin typeface="Arial Black" panose="020B0A04020102020204" pitchFamily="34" charset="0"/>
            </a:endParaRPr>
          </a:p>
          <a:p>
            <a:pPr eaLnBrk="1" hangingPunct="1"/>
            <a:endParaRPr lang="en-US" altLang="pt-BR" sz="3600">
              <a:solidFill>
                <a:schemeClr val="hlink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en-US" altLang="pt-BR" sz="3600">
              <a:solidFill>
                <a:schemeClr val="hlink"/>
              </a:solidFill>
              <a:latin typeface="Arial Black" panose="020B0A04020102020204" pitchFamily="34" charset="0"/>
            </a:endParaRPr>
          </a:p>
        </p:txBody>
      </p:sp>
      <p:pic>
        <p:nvPicPr>
          <p:cNvPr id="48132" name="Picture 4" descr="ScannedImage-2">
            <a:extLst>
              <a:ext uri="{FF2B5EF4-FFF2-40B4-BE49-F238E27FC236}">
                <a16:creationId xmlns:a16="http://schemas.microsoft.com/office/drawing/2014/main" id="{0F760A9B-5585-050E-0CD8-06FACAF46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565400"/>
            <a:ext cx="55435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12EB1D1C-F987-8CCB-88A0-C15AC4B1E62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solidFill>
                  <a:schemeClr val="accent2"/>
                </a:solidFill>
                <a:latin typeface="Arial Black" pitchFamily="34" charset="0"/>
              </a:rPr>
              <a:t>ASPECTOS RELACIONADOS A  POLIMERIZAÇÃO EFETIVA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09BAD59-104A-42C8-ACCF-60B838C70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84313"/>
            <a:ext cx="91440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pt-BR"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pt-BR" sz="3600">
                <a:latin typeface="Arial Black" panose="020B0A04020102020204" pitchFamily="34" charset="0"/>
              </a:rPr>
              <a:t>A ponteira deve estar o mais próximo possível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3600">
                <a:latin typeface="Arial Black" panose="020B0A04020102020204" pitchFamily="34" charset="0"/>
              </a:rPr>
              <a:t>Tonalidades mais claras polimerizam até maiores profundidades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3600">
                <a:latin typeface="Arial Black" panose="020B0A04020102020204" pitchFamily="34" charset="0"/>
              </a:rPr>
              <a:t>Aumentar o tempo de polimerização quando for através da estrutura dental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>
            <a:extLst>
              <a:ext uri="{FF2B5EF4-FFF2-40B4-BE49-F238E27FC236}">
                <a16:creationId xmlns:a16="http://schemas.microsoft.com/office/drawing/2014/main" id="{833AB1E6-6228-9B2F-4DC2-83DA3654C9A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solidFill>
                  <a:schemeClr val="accent2"/>
                </a:solidFill>
                <a:latin typeface="Arial Black" pitchFamily="34" charset="0"/>
              </a:rPr>
              <a:t>ASPECTOS RELACIONADOS A  POLIMERIZAÇÃO EFETIVA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71C6458-8C29-6723-9C72-E6B0159BC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16113"/>
            <a:ext cx="9144000" cy="4752975"/>
          </a:xfrm>
        </p:spPr>
        <p:txBody>
          <a:bodyPr/>
          <a:lstStyle/>
          <a:p>
            <a:pPr eaLnBrk="1" hangingPunct="1"/>
            <a:r>
              <a:rPr lang="en-US" altLang="pt-BR" sz="4000">
                <a:latin typeface="Arial Black" panose="020B0A04020102020204" pitchFamily="34" charset="0"/>
              </a:rPr>
              <a:t>Usar técnica incremental</a:t>
            </a:r>
          </a:p>
          <a:p>
            <a:pPr eaLnBrk="1" hangingPunct="1"/>
            <a:r>
              <a:rPr lang="en-US" altLang="pt-BR" sz="4000">
                <a:latin typeface="Arial Black" panose="020B0A04020102020204" pitchFamily="34" charset="0"/>
              </a:rPr>
              <a:t>Incrementos até 2mm</a:t>
            </a:r>
          </a:p>
          <a:p>
            <a:pPr eaLnBrk="1" hangingPunct="1"/>
            <a:r>
              <a:rPr lang="en-US" altLang="pt-BR" sz="4000">
                <a:latin typeface="Arial Black" panose="020B0A04020102020204" pitchFamily="34" charset="0"/>
              </a:rPr>
              <a:t>Aparelho devidamente ajustado</a:t>
            </a:r>
          </a:p>
          <a:p>
            <a:pPr eaLnBrk="1" hangingPunct="1"/>
            <a:r>
              <a:rPr lang="en-US" altLang="pt-BR" sz="4000">
                <a:latin typeface="Arial Black" panose="020B0A04020102020204" pitchFamily="34" charset="0"/>
              </a:rPr>
              <a:t>Aplicar o tempo recomendado pelo fabricante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123269C-1E25-8947-0D5A-C1DD43CD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ANGULAÇÃO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4925BB1-52D9-4C2D-793D-F182F0698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4345663" cy="322303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4EAB9D99-186F-DF75-AD6C-A9CF94C55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37" y="1700808"/>
            <a:ext cx="408000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476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m 4">
            <a:extLst>
              <a:ext uri="{FF2B5EF4-FFF2-40B4-BE49-F238E27FC236}">
                <a16:creationId xmlns:a16="http://schemas.microsoft.com/office/drawing/2014/main" id="{857F69C4-39FF-6083-4EC6-EB0CBE2D3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11200"/>
            <a:ext cx="6881813" cy="55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AC9DCDC9-BCD1-AEB9-4D03-B22A1E40B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85225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3600" b="1" u="sng">
                <a:solidFill>
                  <a:schemeClr val="hlink"/>
                </a:solidFill>
                <a:latin typeface="Arial Black" panose="020B0A04020102020204" pitchFamily="34" charset="0"/>
              </a:rPr>
              <a:t>Iniciador / Ativador</a:t>
            </a:r>
            <a:endParaRPr lang="en-US" altLang="pt-BR" sz="3600" b="1" u="sng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pt-BR" sz="360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pt-BR" sz="3600">
                <a:solidFill>
                  <a:schemeClr val="hlink"/>
                </a:solidFill>
                <a:latin typeface="Arial Black" panose="020B0A04020102020204" pitchFamily="34" charset="0"/>
              </a:rPr>
              <a:t>Inibidores: </a:t>
            </a:r>
            <a:r>
              <a:rPr lang="en-US" altLang="pt-BR" sz="3600">
                <a:latin typeface="Arial Black" panose="020B0A04020102020204" pitchFamily="34" charset="0"/>
              </a:rPr>
              <a:t>Hidroquinona 0,1%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pt-BR" sz="3600">
                <a:latin typeface="Arial Black" panose="020B0A04020102020204" pitchFamily="34" charset="0"/>
              </a:rPr>
              <a:t>  ( </a:t>
            </a:r>
            <a:r>
              <a:rPr lang="en-US" altLang="pt-BR">
                <a:latin typeface="Arial Black" panose="020B0A04020102020204" pitchFamily="34" charset="0"/>
              </a:rPr>
              <a:t>evitar polimerização espontânea 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pt-BR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pt-BR" sz="3600">
                <a:solidFill>
                  <a:schemeClr val="hlink"/>
                </a:solidFill>
                <a:latin typeface="Arial Black" panose="020B0A04020102020204" pitchFamily="34" charset="0"/>
              </a:rPr>
              <a:t>Aditivos: </a:t>
            </a:r>
            <a:r>
              <a:rPr lang="en-US" altLang="pt-BR" sz="3600">
                <a:latin typeface="Arial Black" panose="020B0A04020102020204" pitchFamily="34" charset="0"/>
              </a:rPr>
              <a:t>Absorvedores U.V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pt-BR" sz="3600">
                <a:latin typeface="Arial Black" panose="020B0A04020102020204" pitchFamily="34" charset="0"/>
              </a:rPr>
              <a:t>                  Pigmentos</a:t>
            </a:r>
          </a:p>
          <a:p>
            <a:pPr eaLnBrk="1" hangingPunct="1">
              <a:lnSpc>
                <a:spcPct val="80000"/>
              </a:lnSpc>
            </a:pPr>
            <a:endParaRPr lang="en-US" altLang="pt-BR" sz="36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F8CF7B5-447A-403A-448A-DE60F1FF2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SISTEMA DE POLIMERIZAÇÃO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69D707F-926E-4D90-F8F0-3E9A7E189C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pt-BR" altLang="pt-BR" sz="2300"/>
              <a:t>AUTOPOLIMERIZÁVEL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7AFEFB61-4CD2-0BAF-8BFA-4E8C64AD9B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pt-BR" altLang="pt-BR" sz="2300"/>
              <a:t>FOTOPOLIMERIZÁVEL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02E0E8EE-C058-19AD-6BE3-FDC089D73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124200"/>
            <a:ext cx="35814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tx2"/>
                </a:solidFill>
              </a:rPr>
              <a:t>PASTA/PASTA</a:t>
            </a:r>
          </a:p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tx2"/>
                </a:solidFill>
              </a:rPr>
              <a:t>REAGENTES:</a:t>
            </a:r>
          </a:p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tx2"/>
                </a:solidFill>
              </a:rPr>
              <a:t>   - Peróxido de Benzoila</a:t>
            </a:r>
          </a:p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tx2"/>
                </a:solidFill>
              </a:rPr>
              <a:t>   - Amina Terciária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C6B071E8-2411-63A4-B670-36F6DEB3A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124200"/>
            <a:ext cx="32004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tx2"/>
                </a:solidFill>
              </a:rPr>
              <a:t>PASTA ÚNICA</a:t>
            </a:r>
          </a:p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tx2"/>
                </a:solidFill>
              </a:rPr>
              <a:t>REAGENTES:</a:t>
            </a:r>
          </a:p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tx2"/>
                </a:solidFill>
              </a:rPr>
              <a:t>   - Canforoquinona</a:t>
            </a:r>
          </a:p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tx2"/>
                </a:solidFill>
              </a:rPr>
              <a:t>   - Amina Terciária</a:t>
            </a:r>
            <a:endParaRPr lang="pt-BR" altLang="pt-BR"/>
          </a:p>
        </p:txBody>
      </p:sp>
      <p:sp>
        <p:nvSpPr>
          <p:cNvPr id="9223" name="Line 7">
            <a:extLst>
              <a:ext uri="{FF2B5EF4-FFF2-40B4-BE49-F238E27FC236}">
                <a16:creationId xmlns:a16="http://schemas.microsoft.com/office/drawing/2014/main" id="{2CC2A58D-C6AC-6D3F-A1C7-EF748536A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743200"/>
            <a:ext cx="0" cy="3429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0C404124-0155-994F-E72A-070BBE323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486400"/>
            <a:ext cx="4114800" cy="461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rgbClr val="FFC000"/>
                </a:solidFill>
              </a:rPr>
              <a:t>Luz actínica  </a:t>
            </a:r>
            <a:r>
              <a:rPr lang="pt-BR" altLang="pt-BR" b="1">
                <a:solidFill>
                  <a:srgbClr val="FFC000"/>
                </a:solidFill>
                <a:sym typeface="Symbol" panose="05050102010706020507" pitchFamily="18" charset="2"/>
              </a:rPr>
              <a:t> = 450-470 nm</a:t>
            </a:r>
            <a:endParaRPr lang="pt-BR" altLang="pt-BR" b="1">
              <a:solidFill>
                <a:srgbClr val="FFC000"/>
              </a:solidFill>
            </a:endParaRPr>
          </a:p>
        </p:txBody>
      </p:sp>
      <p:cxnSp>
        <p:nvCxnSpPr>
          <p:cNvPr id="2" name="Conector de Seta Reta 1">
            <a:extLst>
              <a:ext uri="{FF2B5EF4-FFF2-40B4-BE49-F238E27FC236}">
                <a16:creationId xmlns:a16="http://schemas.microsoft.com/office/drawing/2014/main" id="{9DCC9A6E-AA16-446E-E745-6B9FAE7DFE1F}"/>
              </a:ext>
            </a:extLst>
          </p:cNvPr>
          <p:cNvCxnSpPr/>
          <p:nvPr/>
        </p:nvCxnSpPr>
        <p:spPr>
          <a:xfrm>
            <a:off x="808008" y="2971800"/>
            <a:ext cx="2999116" cy="2467154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1E342DFB-BEB3-40BD-F61A-C96D7A4A32B4}"/>
              </a:ext>
            </a:extLst>
          </p:cNvPr>
          <p:cNvCxnSpPr/>
          <p:nvPr/>
        </p:nvCxnSpPr>
        <p:spPr>
          <a:xfrm flipH="1">
            <a:off x="513811" y="2841506"/>
            <a:ext cx="3096882" cy="3200399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C306BED-45B9-5526-8F33-68F67ADA9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Reação de polimerização</a:t>
            </a:r>
          </a:p>
        </p:txBody>
      </p:sp>
      <p:pic>
        <p:nvPicPr>
          <p:cNvPr id="10243" name="Imagem 1">
            <a:extLst>
              <a:ext uri="{FF2B5EF4-FFF2-40B4-BE49-F238E27FC236}">
                <a16:creationId xmlns:a16="http://schemas.microsoft.com/office/drawing/2014/main" id="{1EE24325-80EE-73D3-D641-E6C7DB925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43000"/>
            <a:ext cx="60229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agem 1">
            <a:extLst>
              <a:ext uri="{FF2B5EF4-FFF2-40B4-BE49-F238E27FC236}">
                <a16:creationId xmlns:a16="http://schemas.microsoft.com/office/drawing/2014/main" id="{D54C247E-677C-5465-34A4-F956E5852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076700"/>
            <a:ext cx="67548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: para a Esquerda e para Cima 2">
            <a:extLst>
              <a:ext uri="{FF2B5EF4-FFF2-40B4-BE49-F238E27FC236}">
                <a16:creationId xmlns:a16="http://schemas.microsoft.com/office/drawing/2014/main" id="{A5CF037F-5E14-EDE0-B682-D342A9606E33}"/>
              </a:ext>
            </a:extLst>
          </p:cNvPr>
          <p:cNvSpPr/>
          <p:nvPr/>
        </p:nvSpPr>
        <p:spPr>
          <a:xfrm rot="16200000">
            <a:off x="6088857" y="1781968"/>
            <a:ext cx="2222500" cy="1655763"/>
          </a:xfrm>
          <a:prstGeom prst="leftUp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26A12-8612-13F4-CD80-569D7B98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LIGAÇÃO CRUZADA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0C5D4222-AE33-AAF4-949D-C9847D127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381250"/>
            <a:ext cx="756285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478044-74DF-512F-E20E-B54A0CC19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80" y="843953"/>
            <a:ext cx="558924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24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7873</TotalTime>
  <Words>556</Words>
  <Application>Microsoft Office PowerPoint</Application>
  <PresentationFormat>Apresentação na tela (4:3)</PresentationFormat>
  <Paragraphs>160</Paragraphs>
  <Slides>49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60" baseType="lpstr">
      <vt:lpstr>Arial Black</vt:lpstr>
      <vt:lpstr>Book Antiqua</vt:lpstr>
      <vt:lpstr>Calibri</vt:lpstr>
      <vt:lpstr>Constantia</vt:lpstr>
      <vt:lpstr>Impact</vt:lpstr>
      <vt:lpstr>Lucida Sans</vt:lpstr>
      <vt:lpstr>Times New Roman</vt:lpstr>
      <vt:lpstr>Wingdings</vt:lpstr>
      <vt:lpstr>Wingdings 2</vt:lpstr>
      <vt:lpstr>Wingdings 3</vt:lpstr>
      <vt:lpstr>Ápice</vt:lpstr>
      <vt:lpstr> RESINA COMPOSTA</vt:lpstr>
      <vt:lpstr>INDICAÇÃO</vt:lpstr>
      <vt:lpstr>COMPOSIÇÃO</vt:lpstr>
      <vt:lpstr>MATRIZ</vt:lpstr>
      <vt:lpstr>Apresentação do PowerPoint</vt:lpstr>
      <vt:lpstr>SISTEMA DE POLIMERIZAÇÃO</vt:lpstr>
      <vt:lpstr>Reação de polimerização</vt:lpstr>
      <vt:lpstr>LIGAÇÃO CRUZADA</vt:lpstr>
      <vt:lpstr>Apresentação do PowerPoint</vt:lpstr>
      <vt:lpstr>AUTOPOLIMERIZÁVEL</vt:lpstr>
      <vt:lpstr>FOTOPOLIMERIZAVEL</vt:lpstr>
      <vt:lpstr>CARGA</vt:lpstr>
      <vt:lpstr>CLASSIFICAÇÃO</vt:lpstr>
      <vt:lpstr>Apresentação do PowerPoint</vt:lpstr>
      <vt:lpstr>MICROPARTÍCULAS</vt:lpstr>
      <vt:lpstr>Apresentação do PowerPoint</vt:lpstr>
      <vt:lpstr>Apresentação do PowerPoint</vt:lpstr>
      <vt:lpstr>CONTEÚDO DE CARGA</vt:lpstr>
      <vt:lpstr>CLASSIFICAÇÃO</vt:lpstr>
      <vt:lpstr>Apresentação do PowerPoint</vt:lpstr>
      <vt:lpstr>PROPRIEDADES </vt:lpstr>
      <vt:lpstr>DUREZA KNOOP</vt:lpstr>
      <vt:lpstr>ABRASÃO</vt:lpstr>
      <vt:lpstr>RESISTÊNCIA À COMPRESSÃO</vt:lpstr>
      <vt:lpstr>COEFICIENTE DE EXPANSÃO TERMOLINEAR</vt:lpstr>
      <vt:lpstr>Apresentação do PowerPoint</vt:lpstr>
      <vt:lpstr>CONTRAÇÃO DE POLIMERIZAÇÃO</vt:lpstr>
      <vt:lpstr>          Contração - efeitos</vt:lpstr>
      <vt:lpstr>TENSÃO DE CONTRAÇÃO</vt:lpstr>
      <vt:lpstr>MÓDULO DE ELASTICIDADE</vt:lpstr>
      <vt:lpstr>Apresentação do PowerPoint</vt:lpstr>
      <vt:lpstr>FOTOPOLIMERIZAÇÃO</vt:lpstr>
      <vt:lpstr>CORES</vt:lpstr>
      <vt:lpstr>   Aparelho fotopolimerizador</vt:lpstr>
      <vt:lpstr>APARELHOS FOTOPOLIMERIZADORES</vt:lpstr>
      <vt:lpstr>LUZ HALÓGENA</vt:lpstr>
      <vt:lpstr>Apresentação do PowerPoint</vt:lpstr>
      <vt:lpstr>LED </vt:lpstr>
      <vt:lpstr>Apresentação do PowerPoint</vt:lpstr>
      <vt:lpstr>Apresentação do PowerPoint</vt:lpstr>
      <vt:lpstr>POTÊNCIA OU IRRADIÂNCIA?</vt:lpstr>
      <vt:lpstr>CUIDADOS</vt:lpstr>
      <vt:lpstr>IRRADIÂNCIA / DISTÂNCIA</vt:lpstr>
      <vt:lpstr>Apresentação do PowerPoint</vt:lpstr>
      <vt:lpstr>CUIDADOS</vt:lpstr>
      <vt:lpstr>ASPECTOS RELACIONADOS A  POLIMERIZAÇÃO EFETIVA</vt:lpstr>
      <vt:lpstr>ASPECTOS RELACIONADOS A  POLIMERIZAÇÃO EFETIVA</vt:lpstr>
      <vt:lpstr>ANGULAÇÃO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RESINA COMPOSTA</dc:title>
  <dc:creator>Karin</dc:creator>
  <cp:lastModifiedBy>Thales Ribeiro de Magalhães Filho</cp:lastModifiedBy>
  <cp:revision>262</cp:revision>
  <dcterms:created xsi:type="dcterms:W3CDTF">2001-03-19T13:24:56Z</dcterms:created>
  <dcterms:modified xsi:type="dcterms:W3CDTF">2023-09-21T21:26:53Z</dcterms:modified>
</cp:coreProperties>
</file>